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  <p:sldMasterId id="2147484251" r:id="rId2"/>
  </p:sldMasterIdLst>
  <p:notesMasterIdLst>
    <p:notesMasterId r:id="rId24"/>
  </p:notesMasterIdLst>
  <p:sldIdLst>
    <p:sldId id="256" r:id="rId3"/>
    <p:sldId id="310" r:id="rId4"/>
    <p:sldId id="294" r:id="rId5"/>
    <p:sldId id="302" r:id="rId6"/>
    <p:sldId id="319" r:id="rId7"/>
    <p:sldId id="301" r:id="rId8"/>
    <p:sldId id="303" r:id="rId9"/>
    <p:sldId id="304" r:id="rId10"/>
    <p:sldId id="305" r:id="rId11"/>
    <p:sldId id="295" r:id="rId12"/>
    <p:sldId id="309" r:id="rId13"/>
    <p:sldId id="306" r:id="rId14"/>
    <p:sldId id="307" r:id="rId15"/>
    <p:sldId id="308" r:id="rId16"/>
    <p:sldId id="312" r:id="rId17"/>
    <p:sldId id="313" r:id="rId18"/>
    <p:sldId id="298" r:id="rId19"/>
    <p:sldId id="299" r:id="rId20"/>
    <p:sldId id="315" r:id="rId21"/>
    <p:sldId id="318" r:id="rId22"/>
    <p:sldId id="314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0C9"/>
    <a:srgbClr val="EEFAA4"/>
    <a:srgbClr val="E2EB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8754951-A846-4B77-98D2-1492E17381A2}" type="datetimeFigureOut">
              <a:rPr lang="sl-SI"/>
              <a:pPr>
                <a:defRPr/>
              </a:pPr>
              <a:t>31.3.2020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D04CC07-6DA5-40BF-9C52-D61156D2B2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3A11AC-9877-4A40-992E-129CAF4C0934}" type="slidenum">
              <a:rPr lang="sl-SI"/>
              <a:pPr/>
              <a:t>17</a:t>
            </a:fld>
            <a:endParaRPr lang="sl-SI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BEB5C4-BCC5-4AAF-BC81-83AA91224869}" type="slidenum">
              <a:rPr lang="sl-SI"/>
              <a:pPr/>
              <a:t>18</a:t>
            </a:fld>
            <a:endParaRPr lang="sl-SI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3AA5F-5E71-498A-A312-5590D73C75CE}" type="slidenum">
              <a:rPr lang="sl-SI"/>
              <a:pPr/>
              <a:t>19</a:t>
            </a:fld>
            <a:endParaRPr lang="sl-SI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4F6A-62C7-40A9-BAE7-75E28D0E50D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E2AE9-83DC-454B-A96A-A63DF8D94A2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49978-DA69-46BC-A6C2-87ECE18389E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FE4A7-CECD-4802-94A8-567A972DEE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1128-80E7-4CBA-99BD-57E0F811D2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1D2C-3861-46B4-A343-B4A73BDE4A5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514F6A-62C7-40A9-BAE7-75E28D0E50D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84EEA1B8-5304-414A-9DE3-652DEEE21EC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o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E8A1E3-D740-4602-9A87-529E7883EC3B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7083D-B4D5-4A93-AEB8-25B8F68DAA1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CCABCB3-64DA-4F23-9335-8A6EFC6EDC9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EA1B8-5304-414A-9DE3-652DEEE21EC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B43DA7ED-0F24-4042-BF81-2975A25D3BD0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o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o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A2A893-C6D2-4828-B376-01DBC690681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855AE3-B368-43C4-9E38-11C7A493B32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en konek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174836E5-37A0-4171-9EF8-FCB728A2EE2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E2AE9-83DC-454B-A96A-A63DF8D94A2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5749978-DA69-46BC-A6C2-87ECE18389E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A1E3-D740-4602-9A87-529E7883EC3B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7083D-B4D5-4A93-AEB8-25B8F68DAA1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BCB3-64DA-4F23-9335-8A6EFC6EDC9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A7ED-0F24-4042-BF81-2975A25D3BD0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2A893-C6D2-4828-B376-01DBC690681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55AE3-B368-43C4-9E38-11C7A493B32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74836E5-37A0-4171-9EF8-FCB728A2EE2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6B0BB38-804F-4420-A4F5-16590A69D87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B0BB38-804F-4420-A4F5-16590A69D87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andreja.rade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chudler/jigp4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003800"/>
            <a:ext cx="8568952" cy="1371600"/>
          </a:xfrm>
        </p:spPr>
        <p:txBody>
          <a:bodyPr/>
          <a:lstStyle/>
          <a:p>
            <a:pPr eaLnBrk="1" hangingPunct="1"/>
            <a:r>
              <a:rPr lang="sl-SI" sz="24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sl-SI" sz="1400" dirty="0" smtClean="0">
                <a:solidFill>
                  <a:schemeClr val="tx1"/>
                </a:solidFill>
              </a:rPr>
              <a:t>Pripravila: Andreja Rade, ŠSD / OŠ Stari trg ob Kolpi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2852936"/>
            <a:ext cx="5688632" cy="1944216"/>
          </a:xfrm>
          <a:solidFill>
            <a:srgbClr val="AEF0C9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800" dirty="0" smtClean="0">
                <a:solidFill>
                  <a:srgbClr val="FF0000"/>
                </a:solidFill>
              </a:rPr>
              <a:t>USPEŠNO UČENJE DOMA (2) </a:t>
            </a:r>
            <a:r>
              <a:rPr lang="sl-SI" sz="3200" dirty="0" smtClean="0">
                <a:solidFill>
                  <a:schemeClr val="tx1"/>
                </a:solidFill>
              </a:rPr>
              <a:t/>
            </a:r>
            <a:br>
              <a:rPr lang="sl-SI" sz="3200" dirty="0" smtClean="0">
                <a:solidFill>
                  <a:schemeClr val="tx1"/>
                </a:solidFill>
              </a:rPr>
            </a:br>
            <a:r>
              <a:rPr lang="sl-SI" sz="3200" dirty="0" smtClean="0">
                <a:solidFill>
                  <a:schemeClr val="tx1"/>
                </a:solidFill>
              </a:rPr>
              <a:t/>
            </a:r>
            <a:br>
              <a:rPr lang="sl-SI" sz="3200" dirty="0" smtClean="0">
                <a:solidFill>
                  <a:schemeClr val="tx1"/>
                </a:solidFill>
              </a:rPr>
            </a:br>
            <a:r>
              <a:rPr lang="sl-SI" sz="2200" dirty="0" smtClean="0">
                <a:solidFill>
                  <a:srgbClr val="0070C0"/>
                </a:solidFill>
              </a:rPr>
              <a:t>“Ostanimo doma.”</a:t>
            </a:r>
            <a:endParaRPr lang="sl-SI" sz="2200" dirty="0">
              <a:solidFill>
                <a:srgbClr val="0070C0"/>
              </a:solidFill>
            </a:endParaRPr>
          </a:p>
        </p:txBody>
      </p:sp>
      <p:pic>
        <p:nvPicPr>
          <p:cNvPr id="1126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852937"/>
            <a:ext cx="2880319" cy="192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S STARI TRG COLOR JPG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ZA UČENJE JE POMEMBNO BRANJE</a:t>
            </a:r>
            <a:endParaRPr lang="sl-SI" dirty="0"/>
          </a:p>
        </p:txBody>
      </p:sp>
      <p:sp>
        <p:nvSpPr>
          <p:cNvPr id="21507" name="Ograda besedila 2"/>
          <p:cNvSpPr>
            <a:spLocks noGrp="1"/>
          </p:cNvSpPr>
          <p:nvPr>
            <p:ph type="body" sz="half" idx="1"/>
          </p:nvPr>
        </p:nvSpPr>
        <p:spPr>
          <a:xfrm>
            <a:off x="468313" y="1124745"/>
            <a:ext cx="4103687" cy="5112544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PRAVILNO BRANJE: </a:t>
            </a:r>
            <a:endParaRPr lang="sl-SI" dirty="0" smtClean="0"/>
          </a:p>
          <a:p>
            <a:pPr eaLnBrk="1" hangingPunct="1">
              <a:buNone/>
            </a:pPr>
            <a:endParaRPr lang="sl-SI" dirty="0" smtClean="0"/>
          </a:p>
          <a:p>
            <a:pPr eaLnBrk="1" hangingPunct="1"/>
            <a:r>
              <a:rPr lang="sl-SI" sz="2000" dirty="0" smtClean="0"/>
              <a:t>O</a:t>
            </a:r>
            <a:r>
              <a:rPr lang="sl-SI" sz="2000" dirty="0" smtClean="0"/>
              <a:t>trok </a:t>
            </a:r>
            <a:r>
              <a:rPr lang="sl-SI" sz="2000" dirty="0" smtClean="0"/>
              <a:t>mora v prvih treh razredih osvojiti tehnike branja.</a:t>
            </a:r>
          </a:p>
          <a:p>
            <a:pPr eaLnBrk="1" hangingPunct="1"/>
            <a:r>
              <a:rPr lang="sl-SI" sz="2000" dirty="0" smtClean="0"/>
              <a:t>Na koncu 1. triletja mora znati brati </a:t>
            </a:r>
            <a:r>
              <a:rPr lang="sl-SI" sz="2000" dirty="0" smtClean="0"/>
              <a:t>gladko, </a:t>
            </a:r>
            <a:r>
              <a:rPr lang="sl-SI" sz="2000" dirty="0" smtClean="0"/>
              <a:t>z razumevanjem</a:t>
            </a:r>
            <a:r>
              <a:rPr lang="sl-SI" sz="2000" dirty="0" smtClean="0"/>
              <a:t>.</a:t>
            </a:r>
          </a:p>
          <a:p>
            <a:pPr eaLnBrk="1" hangingPunct="1"/>
            <a:endParaRPr lang="sl-SI" sz="2000" dirty="0" smtClean="0"/>
          </a:p>
          <a:p>
            <a:pPr eaLnBrk="1" hangingPunct="1"/>
            <a:r>
              <a:rPr lang="sl-SI" sz="2000" dirty="0" smtClean="0"/>
              <a:t>Le tako v višjih razredih ne bo imel težav z učenjem in zapomnitvijo snovi</a:t>
            </a:r>
            <a:r>
              <a:rPr lang="sl-SI" sz="2000" dirty="0" smtClean="0"/>
              <a:t>.</a:t>
            </a:r>
          </a:p>
          <a:p>
            <a:pPr eaLnBrk="1" hangingPunct="1"/>
            <a:endParaRPr lang="sl-SI" sz="2000" dirty="0" smtClean="0"/>
          </a:p>
          <a:p>
            <a:pPr eaLnBrk="1" hangingPunct="1"/>
            <a:r>
              <a:rPr lang="sl-SI" dirty="0" smtClean="0">
                <a:solidFill>
                  <a:srgbClr val="FF0000"/>
                </a:solidFill>
              </a:rPr>
              <a:t>Zato: brati, </a:t>
            </a:r>
            <a:r>
              <a:rPr lang="sl-SI" dirty="0" err="1" smtClean="0">
                <a:solidFill>
                  <a:srgbClr val="FF0000"/>
                </a:solidFill>
              </a:rPr>
              <a:t>brati</a:t>
            </a:r>
            <a:r>
              <a:rPr lang="sl-SI" dirty="0" smtClean="0">
                <a:solidFill>
                  <a:srgbClr val="FF0000"/>
                </a:solidFill>
              </a:rPr>
              <a:t> in še enkrat brati!!!!!!</a:t>
            </a:r>
            <a:endParaRPr lang="sl-SI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5" descr="C:\Users\boris\AppData\Local\Microsoft\Windows\Temporary Internet Files\Content.IE5\ZMDE3NUG\reading3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165" y="1600200"/>
            <a:ext cx="3902669" cy="452596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066856" cy="792088"/>
          </a:xfrm>
          <a:ln w="57150">
            <a:solidFill>
              <a:schemeClr val="folHlink"/>
            </a:solidFill>
          </a:ln>
        </p:spPr>
        <p:txBody>
          <a:bodyPr/>
          <a:lstStyle/>
          <a:p>
            <a:pPr eaLnBrk="1" hangingPunct="1"/>
            <a:r>
              <a:rPr lang="sl-SI" sz="2500" b="1" dirty="0" smtClean="0">
                <a:solidFill>
                  <a:srgbClr val="FF0000"/>
                </a:solidFill>
                <a:latin typeface="Tahoma" pitchFamily="34" charset="0"/>
              </a:rPr>
              <a:t>   UČENJE IN TEHNIKE BRANJA ZA ZAPOMNITEV:</a:t>
            </a:r>
            <a:endParaRPr lang="sl-SI" sz="2500" b="1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2"/>
            <a:ext cx="8229600" cy="4032448"/>
          </a:xfrm>
          <a:solidFill>
            <a:srgbClr val="E2FAEE"/>
          </a:solidFill>
          <a:ln w="38100">
            <a:solidFill>
              <a:schemeClr val="folHlink"/>
            </a:solidFill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endParaRPr lang="sl-SI" sz="21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sl-SI" sz="2100" dirty="0" smtClean="0">
                <a:latin typeface="Tahoma" pitchFamily="34" charset="0"/>
              </a:rPr>
              <a:t>PRVO BRANJE – hitro, bežno, pregledno prebereš vso učno snov; tako spoznaš, o čem se boš učil. </a:t>
            </a:r>
            <a:r>
              <a:rPr lang="sl-SI" sz="2100" u="sng" dirty="0" smtClean="0">
                <a:latin typeface="Tahoma" pitchFamily="34" charset="0"/>
              </a:rPr>
              <a:t>Bereš tiho!</a:t>
            </a:r>
          </a:p>
          <a:p>
            <a:pPr marL="457200" indent="-457200" eaLnBrk="1" hangingPunct="1">
              <a:lnSpc>
                <a:spcPct val="80000"/>
              </a:lnSpc>
              <a:buNone/>
            </a:pPr>
            <a:r>
              <a:rPr lang="sl-SI" sz="1300" b="1" u="sng" dirty="0" smtClean="0">
                <a:latin typeface="Tahoma" pitchFamily="34" charset="0"/>
              </a:rPr>
              <a:t>1. Branje </a:t>
            </a:r>
            <a:r>
              <a:rPr lang="sl-SI" sz="1300" b="1" u="sng" dirty="0" smtClean="0">
                <a:latin typeface="Tahoma" pitchFamily="34" charset="0"/>
              </a:rPr>
              <a:t>– učno snov SPREJEMAMO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sl-SI" sz="1300" b="1" u="sng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sl-SI" sz="2100" dirty="0" smtClean="0">
                <a:latin typeface="Tahoma" pitchFamily="34" charset="0"/>
              </a:rPr>
              <a:t>DRUGO BRANJE – učno snov deliš na posamezne dele – poglavja, odstavke, kitice – in si ob tem </a:t>
            </a:r>
            <a:r>
              <a:rPr lang="sl-SI" sz="2100" u="sng" dirty="0" smtClean="0">
                <a:latin typeface="Tahoma" pitchFamily="34" charset="0"/>
              </a:rPr>
              <a:t>delaš izpiske</a:t>
            </a:r>
            <a:r>
              <a:rPr lang="sl-SI" sz="2100" dirty="0" smtClean="0">
                <a:latin typeface="Tahoma" pitchFamily="34" charset="0"/>
              </a:rPr>
              <a:t>. Izpišeš le ključne postavke. Če je le mogoče, </a:t>
            </a:r>
            <a:r>
              <a:rPr lang="sl-SI" sz="2100" u="sng" dirty="0" smtClean="0">
                <a:latin typeface="Tahoma" pitchFamily="34" charset="0"/>
              </a:rPr>
              <a:t>rišeš miselni vzorec!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1300" b="1" u="sng" dirty="0" smtClean="0">
                <a:latin typeface="Tahoma" pitchFamily="34" charset="0"/>
              </a:rPr>
              <a:t>2. Branje – učno snov pripravimo za “skladiščenje” v našem spominu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sl-SI" sz="1300" b="1" u="sng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sl-SI" sz="2100" dirty="0" smtClean="0">
                <a:latin typeface="Tahoma" pitchFamily="34" charset="0"/>
              </a:rPr>
              <a:t>TRETJE BRANJE – z očmi drsiš po izpiskih (ali miselnem vzorcu) in iz ključnih točk oblikuješ stavke; ob tem dodajaš vse svoje dotedanje znanje o neki snovi. </a:t>
            </a:r>
            <a:r>
              <a:rPr lang="sl-SI" sz="2100" u="sng" dirty="0" smtClean="0">
                <a:latin typeface="Tahoma" pitchFamily="34" charset="0"/>
              </a:rPr>
              <a:t>Polglasno govoriš!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l-SI" sz="1300" b="1" u="sng" dirty="0" smtClean="0">
                <a:latin typeface="Tahoma" pitchFamily="34" charset="0"/>
              </a:rPr>
              <a:t>3. Branje – je že oddajanje in uporaba tega </a:t>
            </a:r>
            <a:r>
              <a:rPr lang="sl-SI" sz="1300" b="1" u="sng" dirty="0" smtClean="0">
                <a:latin typeface="Tahoma" pitchFamily="34" charset="0"/>
              </a:rPr>
              <a:t>znanja</a:t>
            </a:r>
            <a:endParaRPr lang="sl-SI" sz="1300" b="1" u="sng" dirty="0" smtClean="0">
              <a:latin typeface="Tahoma" pitchFamily="34" charset="0"/>
            </a:endParaRPr>
          </a:p>
        </p:txBody>
      </p:sp>
      <p:pic>
        <p:nvPicPr>
          <p:cNvPr id="4" name="Picture 5" descr="C:\Users\boris\AppData\Local\Microsoft\Windows\Temporary Internet Files\Content.IE5\ZMDE3NUG\reading3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5697" y="5096941"/>
            <a:ext cx="1518303" cy="17610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404664"/>
            <a:ext cx="7490792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dirty="0" smtClean="0">
                <a:latin typeface="Tahoma" pitchFamily="34" charset="0"/>
              </a:rPr>
              <a:t>TEHNIKE BRANJA</a:t>
            </a:r>
          </a:p>
        </p:txBody>
      </p:sp>
      <p:pic>
        <p:nvPicPr>
          <p:cNvPr id="27652" name="Picture 7" descr="MP900402327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0450" y="1700213"/>
            <a:ext cx="3217863" cy="4824412"/>
          </a:xfrm>
        </p:spPr>
      </p:pic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68413"/>
            <a:ext cx="3962400" cy="4751387"/>
          </a:xfrm>
        </p:spPr>
        <p:txBody>
          <a:bodyPr/>
          <a:lstStyle/>
          <a:p>
            <a:pPr eaLnBrk="1" hangingPunct="1"/>
            <a:endParaRPr lang="sl-SI" dirty="0" smtClean="0">
              <a:latin typeface="Tahoma" pitchFamily="34" charset="0"/>
            </a:endParaRPr>
          </a:p>
          <a:p>
            <a:pPr eaLnBrk="1" hangingPunct="1"/>
            <a:r>
              <a:rPr lang="sl-SI" dirty="0" smtClean="0">
                <a:solidFill>
                  <a:srgbClr val="0070C0"/>
                </a:solidFill>
                <a:latin typeface="Tahoma" pitchFamily="34" charset="0"/>
              </a:rPr>
              <a:t>PRVO BRANJE </a:t>
            </a:r>
            <a:r>
              <a:rPr lang="sl-SI" dirty="0" smtClean="0">
                <a:latin typeface="Tahoma" pitchFamily="34" charset="0"/>
              </a:rPr>
              <a:t>– hitro, bežno, pregledno prebereš vso učno snov; tako spoznaš, o čem se boš učil. </a:t>
            </a:r>
            <a:r>
              <a:rPr lang="sl-SI" u="sng" dirty="0" smtClean="0">
                <a:solidFill>
                  <a:srgbClr val="0070C0"/>
                </a:solidFill>
                <a:latin typeface="Tahoma" pitchFamily="34" charset="0"/>
              </a:rPr>
              <a:t>Bereš tiho</a:t>
            </a:r>
            <a:r>
              <a:rPr lang="sl-SI" u="sng" dirty="0" smtClean="0">
                <a:solidFill>
                  <a:srgbClr val="0070C0"/>
                </a:solidFill>
                <a:latin typeface="Tahoma" pitchFamily="34" charset="0"/>
              </a:rPr>
              <a:t>!</a:t>
            </a:r>
          </a:p>
          <a:p>
            <a:pPr eaLnBrk="1" hangingPunct="1"/>
            <a:endParaRPr lang="sl-SI" u="sng" dirty="0" smtClean="0">
              <a:latin typeface="Tahoma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sl-SI" sz="1800" b="1" u="sng" dirty="0" smtClean="0">
                <a:latin typeface="Tahoma" pitchFamily="34" charset="0"/>
              </a:rPr>
              <a:t>Branje – učno snov SPREJEMAMO</a:t>
            </a:r>
          </a:p>
          <a:p>
            <a:pPr eaLnBrk="1" hangingPunct="1"/>
            <a:endParaRPr lang="sl-SI" sz="26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190500"/>
            <a:ext cx="7634808" cy="107826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dirty="0" smtClean="0">
                <a:latin typeface="Tahoma" pitchFamily="34" charset="0"/>
              </a:rPr>
              <a:t>TEHNIKE BRANJA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67995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dirty="0" smtClean="0">
                <a:solidFill>
                  <a:srgbClr val="C00000"/>
                </a:solidFill>
                <a:latin typeface="Tahoma" pitchFamily="34" charset="0"/>
              </a:rPr>
              <a:t>DRUGO BRANJE </a:t>
            </a:r>
            <a:r>
              <a:rPr lang="sl-SI" dirty="0" smtClean="0">
                <a:latin typeface="Tahoma" pitchFamily="34" charset="0"/>
              </a:rPr>
              <a:t>– učno snov deliš na posamezne dele – poglavja, odstavke, kitice – in si ob tem </a:t>
            </a:r>
            <a:r>
              <a:rPr lang="sl-SI" u="sng" dirty="0" smtClean="0">
                <a:latin typeface="Tahoma" pitchFamily="34" charset="0"/>
              </a:rPr>
              <a:t>delaš izpiske</a:t>
            </a:r>
            <a:r>
              <a:rPr lang="sl-SI" dirty="0" smtClean="0">
                <a:latin typeface="Tahoma" pitchFamily="34" charset="0"/>
              </a:rPr>
              <a:t>. </a:t>
            </a:r>
            <a:r>
              <a:rPr lang="sl-SI" dirty="0" smtClean="0">
                <a:solidFill>
                  <a:srgbClr val="C00000"/>
                </a:solidFill>
                <a:latin typeface="Tahoma" pitchFamily="34" charset="0"/>
              </a:rPr>
              <a:t>Izpišeš le ključne postavke. Če je le mogoče, </a:t>
            </a:r>
            <a:r>
              <a:rPr lang="sl-SI" u="sng" dirty="0" smtClean="0">
                <a:solidFill>
                  <a:srgbClr val="C00000"/>
                </a:solidFill>
                <a:latin typeface="Tahoma" pitchFamily="34" charset="0"/>
              </a:rPr>
              <a:t>rišeš miselni vzorec</a:t>
            </a:r>
            <a:r>
              <a:rPr lang="sl-SI" u="sng" dirty="0" smtClean="0">
                <a:solidFill>
                  <a:srgbClr val="C00000"/>
                </a:solidFill>
                <a:latin typeface="Tahoma" pitchFamily="34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endParaRPr lang="sl-SI" u="sng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1800" b="1" u="sng" dirty="0" smtClean="0">
                <a:latin typeface="Tahoma" pitchFamily="34" charset="0"/>
              </a:rPr>
              <a:t>2. Branje – učno snov pripravimo za “skladiščenje” v našem spominu</a:t>
            </a:r>
          </a:p>
          <a:p>
            <a:pPr eaLnBrk="1" hangingPunct="1">
              <a:lnSpc>
                <a:spcPct val="90000"/>
              </a:lnSpc>
            </a:pPr>
            <a:endParaRPr lang="sl-SI" sz="1800" b="1" u="sng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l-SI" sz="2600" dirty="0" smtClean="0"/>
          </a:p>
        </p:txBody>
      </p:sp>
      <p:pic>
        <p:nvPicPr>
          <p:cNvPr id="28676" name="Picture 7" descr="an00790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0524" y="2145286"/>
            <a:ext cx="3293952" cy="343579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490792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dirty="0" smtClean="0">
                <a:latin typeface="Tahoma" pitchFamily="34" charset="0"/>
              </a:rPr>
              <a:t>TEHNIKE BRANJA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4268787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dirty="0" smtClean="0">
                <a:solidFill>
                  <a:srgbClr val="FF0000"/>
                </a:solidFill>
                <a:latin typeface="Tahoma" pitchFamily="34" charset="0"/>
              </a:rPr>
              <a:t>TRETJE BRANJE </a:t>
            </a:r>
            <a:r>
              <a:rPr lang="sl-SI" dirty="0" smtClean="0">
                <a:latin typeface="Tahoma" pitchFamily="34" charset="0"/>
              </a:rPr>
              <a:t>– z očmi drsiš po izpiskih (ali miselnem vzorcu) in iz ključnih točk oblikuješ stavke; ob tem dodajaš vse svoje dotedanje znanje o neki snovi. </a:t>
            </a:r>
            <a:r>
              <a:rPr lang="sl-SI" u="sng" dirty="0" smtClean="0">
                <a:solidFill>
                  <a:srgbClr val="FF0000"/>
                </a:solidFill>
                <a:latin typeface="Tahoma" pitchFamily="34" charset="0"/>
              </a:rPr>
              <a:t>Polglasno govoriš</a:t>
            </a:r>
            <a:r>
              <a:rPr lang="sl-SI" u="sng" dirty="0" smtClean="0">
                <a:latin typeface="Tahoma" pitchFamily="34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endParaRPr lang="sl-SI" u="sng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1800" b="1" u="sng" dirty="0" smtClean="0">
                <a:latin typeface="Tahoma" pitchFamily="34" charset="0"/>
              </a:rPr>
              <a:t>3. Branje – je že oddajanje in uporaba tega znanja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z="1800" b="1" u="sng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l-SI" sz="2600" dirty="0" smtClean="0"/>
          </a:p>
        </p:txBody>
      </p:sp>
      <p:pic>
        <p:nvPicPr>
          <p:cNvPr id="29700" name="Picture 7" descr="MC90030432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393950"/>
            <a:ext cx="3527425" cy="28733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0500"/>
            <a:ext cx="7850832" cy="934244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000" b="1" dirty="0" smtClean="0"/>
              <a:t>POMNENJE IN POZABLJANJE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  <a:ln w="28575"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smtClean="0"/>
          </a:p>
          <a:p>
            <a:pPr eaLnBrk="1" hangingPunct="1">
              <a:lnSpc>
                <a:spcPct val="90000"/>
              </a:lnSpc>
            </a:pPr>
            <a:r>
              <a:rPr lang="sl-SI" smtClean="0">
                <a:solidFill>
                  <a:srgbClr val="FF0000"/>
                </a:solidFill>
              </a:rPr>
              <a:t>PRAVILO: ničesar se ne uči na pamet, razen pesmic!</a:t>
            </a:r>
          </a:p>
          <a:p>
            <a:pPr eaLnBrk="1" hangingPunct="1">
              <a:lnSpc>
                <a:spcPct val="90000"/>
              </a:lnSpc>
            </a:pPr>
            <a:endParaRPr lang="sl-SI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solidFill>
                  <a:srgbClr val="800000"/>
                </a:solidFill>
              </a:rPr>
              <a:t>PRAVILO: vsako besedilo lepo preberi – izlušči bistvo – si ga na pregleden način zapiši – nato shrani v spomin.</a:t>
            </a:r>
          </a:p>
          <a:p>
            <a:pPr eaLnBrk="1" hangingPunct="1">
              <a:lnSpc>
                <a:spcPct val="90000"/>
              </a:lnSpc>
            </a:pPr>
            <a:endParaRPr lang="sl-SI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solidFill>
                  <a:srgbClr val="CC3399"/>
                </a:solidFill>
              </a:rPr>
              <a:t>Učenje na pamet = največji trud za najmanjši in najkratkotrajnejši učinek.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706816" cy="36004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sl-SI" sz="2000" b="1" dirty="0" smtClean="0">
                <a:latin typeface="Tahoma" pitchFamily="34" charset="0"/>
              </a:rPr>
              <a:t>KDAJ PONOVITI NAUČENO SNOV?</a:t>
            </a:r>
            <a:endParaRPr lang="sl-SI" sz="2000" b="1" dirty="0" smtClean="0">
              <a:latin typeface="Tahoma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99"/>
            <a:ext cx="8229600" cy="44973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l-SI" sz="2600" dirty="0" smtClean="0">
                <a:solidFill>
                  <a:srgbClr val="FF3300"/>
                </a:solidFill>
                <a:latin typeface="Tahoma" pitchFamily="34" charset="0"/>
              </a:rPr>
              <a:t>POMNENJE IN POZABLJANJE</a:t>
            </a:r>
            <a:r>
              <a:rPr lang="sl-SI" sz="2600" dirty="0" smtClean="0">
                <a:latin typeface="Tahoma" pitchFamily="34" charset="0"/>
              </a:rPr>
              <a:t> – </a:t>
            </a:r>
            <a:r>
              <a:rPr lang="sl-SI" sz="2600" dirty="0" smtClean="0">
                <a:latin typeface="Tahoma" pitchFamily="34" charset="0"/>
              </a:rPr>
              <a:t>sta 2 </a:t>
            </a:r>
            <a:r>
              <a:rPr lang="sl-SI" sz="2600" dirty="0" smtClean="0">
                <a:latin typeface="Tahoma" pitchFamily="34" charset="0"/>
              </a:rPr>
              <a:t>enakovredna </a:t>
            </a:r>
            <a:r>
              <a:rPr lang="sl-SI" sz="2600" dirty="0" smtClean="0">
                <a:latin typeface="Tahoma" pitchFamily="34" charset="0"/>
              </a:rPr>
              <a:t>procesa, ki si sledita v </a:t>
            </a:r>
            <a:r>
              <a:rPr lang="sl-SI" sz="2600" dirty="0" smtClean="0">
                <a:latin typeface="Tahoma" pitchFamily="34" charset="0"/>
              </a:rPr>
              <a:t>določenem časovnem razmiku.</a:t>
            </a:r>
          </a:p>
          <a:p>
            <a:pPr eaLnBrk="1" hangingPunct="1"/>
            <a:endParaRPr lang="sl-SI" sz="2600" dirty="0" smtClean="0">
              <a:latin typeface="Tahoma" pitchFamily="34" charset="0"/>
            </a:endParaRPr>
          </a:p>
          <a:p>
            <a:pPr eaLnBrk="1" hangingPunct="1"/>
            <a:r>
              <a:rPr lang="sl-SI" sz="2600" u="sng" dirty="0" smtClean="0">
                <a:latin typeface="Tahoma" pitchFamily="34" charset="0"/>
              </a:rPr>
              <a:t>VELJA PRAVILO</a:t>
            </a:r>
            <a:r>
              <a:rPr lang="sl-SI" sz="2600" dirty="0" smtClean="0">
                <a:latin typeface="Tahoma" pitchFamily="34" charset="0"/>
              </a:rPr>
              <a:t>: </a:t>
            </a:r>
            <a:r>
              <a:rPr lang="sl-SI" sz="2600" dirty="0" smtClean="0">
                <a:solidFill>
                  <a:srgbClr val="FF3300"/>
                </a:solidFill>
                <a:latin typeface="Tahoma" pitchFamily="34" charset="0"/>
              </a:rPr>
              <a:t>učiti se je treba vsak dan malo in ne preveč v enem dnevu.</a:t>
            </a:r>
          </a:p>
          <a:p>
            <a:pPr eaLnBrk="1" hangingPunct="1"/>
            <a:endParaRPr lang="sl-SI" sz="2600" dirty="0" smtClean="0">
              <a:solidFill>
                <a:srgbClr val="FF3300"/>
              </a:solidFill>
              <a:latin typeface="Tahoma" pitchFamily="34" charset="0"/>
            </a:endParaRPr>
          </a:p>
          <a:p>
            <a:pPr eaLnBrk="1" hangingPunct="1"/>
            <a:r>
              <a:rPr lang="sl-SI" sz="2600" dirty="0" smtClean="0">
                <a:solidFill>
                  <a:srgbClr val="FF3300"/>
                </a:solidFill>
                <a:latin typeface="Tahoma" pitchFamily="34" charset="0"/>
              </a:rPr>
              <a:t>Če hočemo neko znanje obdržati moramo PONAVLJATI.</a:t>
            </a:r>
            <a:r>
              <a:rPr lang="sl-SI" sz="2600" dirty="0" smtClean="0">
                <a:latin typeface="Tahoma" pitchFamily="34" charset="0"/>
              </a:rPr>
              <a:t> Časovni presledki med posameznimi ponavljanju naj bodo v začetku </a:t>
            </a:r>
            <a:r>
              <a:rPr lang="sl-SI" sz="2600" dirty="0" smtClean="0">
                <a:latin typeface="Tahoma" pitchFamily="34" charset="0"/>
              </a:rPr>
              <a:t>krajši - en dan; pozneje pa daljši - več dni.</a:t>
            </a:r>
            <a:endParaRPr lang="sl-SI" sz="2600" dirty="0" smtClean="0">
              <a:latin typeface="Tahoma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340768"/>
            <a:ext cx="8281988" cy="1008112"/>
          </a:xfrm>
          <a:solidFill>
            <a:srgbClr val="CCFFFF"/>
          </a:solidFill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600" dirty="0" smtClean="0">
                <a:solidFill>
                  <a:srgbClr val="0070C0"/>
                </a:solidFill>
              </a:rPr>
              <a:t>POVEZUJOČE NAVADE </a:t>
            </a:r>
            <a:r>
              <a:rPr lang="sl-SI" sz="3600" dirty="0" smtClean="0">
                <a:solidFill>
                  <a:srgbClr val="0070C0"/>
                </a:solidFill>
              </a:rPr>
              <a:t>V TRIKOTNIKU ODNOSOV: </a:t>
            </a:r>
            <a:r>
              <a:rPr lang="sl-SI" sz="3600" dirty="0" smtClean="0">
                <a:solidFill>
                  <a:srgbClr val="0070C0"/>
                </a:solidFill>
              </a:rPr>
              <a:t>     STARŠI </a:t>
            </a:r>
            <a:r>
              <a:rPr lang="sl-SI" sz="3600" dirty="0" smtClean="0">
                <a:solidFill>
                  <a:srgbClr val="0070C0"/>
                </a:solidFill>
              </a:rPr>
              <a:t>– </a:t>
            </a:r>
            <a:r>
              <a:rPr lang="sl-SI" sz="3600" dirty="0" smtClean="0">
                <a:solidFill>
                  <a:srgbClr val="0070C0"/>
                </a:solidFill>
              </a:rPr>
              <a:t>UČENCI – UČITELJI SO:</a:t>
            </a:r>
            <a:endParaRPr lang="sl-SI" sz="3600" dirty="0">
              <a:solidFill>
                <a:srgbClr val="0070C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8075240" cy="410396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sl-SI" b="1" dirty="0" smtClean="0"/>
          </a:p>
          <a:p>
            <a:pPr eaLnBrk="1" hangingPunct="1"/>
            <a:r>
              <a:rPr lang="sl-SI" b="1" dirty="0" smtClean="0"/>
              <a:t>p</a:t>
            </a:r>
            <a:r>
              <a:rPr lang="sl-SI" b="1" dirty="0" smtClean="0"/>
              <a:t>odpiranje</a:t>
            </a:r>
          </a:p>
          <a:p>
            <a:pPr eaLnBrk="1" hangingPunct="1"/>
            <a:r>
              <a:rPr lang="sl-SI" b="1" dirty="0" smtClean="0"/>
              <a:t>d</a:t>
            </a:r>
            <a:r>
              <a:rPr lang="sl-SI" b="1" dirty="0" smtClean="0"/>
              <a:t>elo in vztrajanje</a:t>
            </a:r>
            <a:endParaRPr lang="sl-SI" b="1" dirty="0" smtClean="0"/>
          </a:p>
          <a:p>
            <a:pPr eaLnBrk="1" hangingPunct="1"/>
            <a:r>
              <a:rPr lang="sl-SI" b="1" dirty="0" smtClean="0"/>
              <a:t>opogumljanje</a:t>
            </a:r>
          </a:p>
          <a:p>
            <a:pPr eaLnBrk="1" hangingPunct="1"/>
            <a:r>
              <a:rPr lang="sl-SI" b="1" dirty="0" smtClean="0"/>
              <a:t>poslušanje</a:t>
            </a:r>
          </a:p>
          <a:p>
            <a:pPr eaLnBrk="1" hangingPunct="1"/>
            <a:r>
              <a:rPr lang="sl-SI" b="1" dirty="0" smtClean="0"/>
              <a:t>sprejemanje</a:t>
            </a:r>
          </a:p>
          <a:p>
            <a:pPr eaLnBrk="1" hangingPunct="1"/>
            <a:r>
              <a:rPr lang="sl-SI" b="1" dirty="0" smtClean="0"/>
              <a:t>zaupanje</a:t>
            </a:r>
          </a:p>
          <a:p>
            <a:pPr eaLnBrk="1" hangingPunct="1"/>
            <a:r>
              <a:rPr lang="sl-SI" b="1" dirty="0" smtClean="0"/>
              <a:t>spoštovanje</a:t>
            </a:r>
          </a:p>
          <a:p>
            <a:pPr eaLnBrk="1" hangingPunct="1"/>
            <a:r>
              <a:rPr lang="sl-SI" b="1" dirty="0" smtClean="0"/>
              <a:t>razgovor o razlikah</a:t>
            </a:r>
          </a:p>
          <a:p>
            <a:pPr eaLnBrk="1" hangingPunct="1"/>
            <a:endParaRPr lang="sl-SI" dirty="0" smtClean="0"/>
          </a:p>
          <a:p>
            <a:pPr eaLnBrk="1" hangingPunct="1"/>
            <a:endParaRPr lang="sl-SI" dirty="0" smtClean="0"/>
          </a:p>
        </p:txBody>
      </p:sp>
      <p:pic>
        <p:nvPicPr>
          <p:cNvPr id="25604" name="Picture 4" descr="d:\Documents and Settings\Učitelj\Local Settings\Temporary Internet Files\Content.IE5\CUQFNGAJ\MC9000903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243189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IN… </a:t>
            </a:r>
            <a:r>
              <a:rPr lang="sl-SI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POGUBNE NAVADE SO:</a:t>
            </a:r>
            <a:endParaRPr lang="sl-SI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dirty="0" smtClean="0"/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kritiziranje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n</a:t>
            </a:r>
            <a:r>
              <a:rPr lang="sl-SI" dirty="0" smtClean="0"/>
              <a:t>erednost in netočnost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n</a:t>
            </a:r>
            <a:r>
              <a:rPr lang="sl-SI" dirty="0" smtClean="0"/>
              <a:t>edelavnost/lenoba  in  neodgovornost</a:t>
            </a:r>
            <a:endParaRPr lang="sl-SI" dirty="0" smtClean="0"/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obtoževanje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pritoževanje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nerganje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grožnje                        </a:t>
            </a:r>
          </a:p>
        </p:txBody>
      </p:sp>
      <p:pic>
        <p:nvPicPr>
          <p:cNvPr id="26628" name="Picture 4" descr="d:\Documents and Settings\Učitelj\Local Settings\Temporary Internet Files\Content.IE5\7J4FE6BF\MC9000787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38227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d:\Documents and Settings\Učitelj\Local Settings\Temporary Internet Files\Content.IE5\4JYAC9DP\MP90043924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941888"/>
            <a:ext cx="1400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dirty="0" smtClean="0">
                <a:solidFill>
                  <a:srgbClr val="0070C0"/>
                </a:solidFill>
              </a:rPr>
              <a:t>… veljajo naslednje misli: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DOVOLJ VEDO TISTI, KI SE ZNAJO UČITI.</a:t>
            </a:r>
          </a:p>
          <a:p>
            <a:pPr eaLnBrk="1" hangingPunct="1">
              <a:buFontTx/>
              <a:buNone/>
            </a:pPr>
            <a:r>
              <a:rPr lang="sl-SI" sz="1800" dirty="0" smtClean="0"/>
              <a:t>      H</a:t>
            </a:r>
            <a:r>
              <a:rPr lang="sl-SI" sz="1800" dirty="0" smtClean="0"/>
              <a:t>. Adams</a:t>
            </a:r>
            <a:endParaRPr lang="sl-SI" sz="1800" dirty="0" smtClean="0"/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>
                <a:solidFill>
                  <a:srgbClr val="FF0000"/>
                </a:solidFill>
              </a:rPr>
              <a:t>Edini zares izobražen človek je tisti, </a:t>
            </a:r>
            <a:endParaRPr lang="sl-SI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  ki </a:t>
            </a:r>
            <a:r>
              <a:rPr lang="sl-SI" dirty="0" smtClean="0">
                <a:solidFill>
                  <a:srgbClr val="FF0000"/>
                </a:solidFill>
              </a:rPr>
              <a:t>se je naučil učiti se.</a:t>
            </a:r>
          </a:p>
          <a:p>
            <a:pPr eaLnBrk="1" hangingPunct="1">
              <a:buFontTx/>
              <a:buNone/>
            </a:pPr>
            <a:r>
              <a:rPr lang="sl-SI" sz="1800" dirty="0" smtClean="0"/>
              <a:t>      </a:t>
            </a:r>
            <a:r>
              <a:rPr lang="sl-SI" sz="1800" dirty="0" smtClean="0"/>
              <a:t>A. Clarke</a:t>
            </a:r>
          </a:p>
          <a:p>
            <a:pPr eaLnBrk="1" hangingPunct="1">
              <a:buFontTx/>
              <a:buNone/>
            </a:pPr>
            <a:endParaRPr lang="sl-SI" sz="1800" dirty="0" smtClean="0"/>
          </a:p>
          <a:p>
            <a:pPr eaLnBrk="1" hangingPunct="1">
              <a:buFontTx/>
              <a:buNone/>
            </a:pPr>
            <a:endParaRPr lang="sl-SI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710952"/>
          </a:xfrm>
          <a:solidFill>
            <a:srgbClr val="C7F9BD"/>
          </a:solidFill>
        </p:spPr>
        <p:txBody>
          <a:bodyPr>
            <a:normAutofit/>
          </a:bodyPr>
          <a:lstStyle/>
          <a:p>
            <a:pPr eaLnBrk="1" hangingPunct="1"/>
            <a:r>
              <a:rPr lang="sl-SI" sz="2800" dirty="0" err="1" smtClean="0">
                <a:solidFill>
                  <a:srgbClr val="FF0000"/>
                </a:solidFill>
                <a:latin typeface="Arial Black" pitchFamily="34" charset="0"/>
              </a:rPr>
              <a:t>Pomnenje</a:t>
            </a:r>
            <a:r>
              <a:rPr lang="sl-SI" sz="2800" dirty="0" smtClean="0">
                <a:solidFill>
                  <a:srgbClr val="FF0000"/>
                </a:solidFill>
                <a:latin typeface="Arial Black" pitchFamily="34" charset="0"/>
              </a:rPr>
              <a:t> in pozabljanje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05000"/>
            <a:ext cx="4413250" cy="4114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sl-SI" sz="2600" dirty="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2600" dirty="0" smtClean="0">
                <a:latin typeface="Arial Black" pitchFamily="34" charset="0"/>
              </a:rPr>
              <a:t>   Od </a:t>
            </a:r>
            <a:r>
              <a:rPr lang="sl-SI" sz="2600" dirty="0" smtClean="0">
                <a:latin typeface="Arial Black" pitchFamily="34" charset="0"/>
              </a:rPr>
              <a:t>enournega učenja </a:t>
            </a:r>
            <a:r>
              <a:rPr lang="sl-SI" sz="2600" dirty="0" smtClean="0">
                <a:latin typeface="Arial Black" pitchFamily="34" charset="0"/>
              </a:rPr>
              <a:t>- </a:t>
            </a:r>
            <a:r>
              <a:rPr lang="sl-SI" sz="2600" u="sng" dirty="0" smtClean="0">
                <a:latin typeface="Arial Black" pitchFamily="34" charset="0"/>
              </a:rPr>
              <a:t>pozabimo </a:t>
            </a:r>
            <a:r>
              <a:rPr lang="sl-SI" sz="2600" u="sng" dirty="0" smtClean="0">
                <a:latin typeface="Arial Black" pitchFamily="34" charset="0"/>
              </a:rPr>
              <a:t>v 24 urah </a:t>
            </a:r>
            <a:r>
              <a:rPr lang="sl-SI" sz="2600" u="sng" dirty="0" smtClean="0">
                <a:latin typeface="Arial Black" pitchFamily="34" charset="0"/>
              </a:rPr>
              <a:t>-</a:t>
            </a:r>
            <a:r>
              <a:rPr lang="sl-SI" u="sng" dirty="0" smtClean="0">
                <a:latin typeface="Arial Black" pitchFamily="34" charset="0"/>
              </a:rPr>
              <a:t> </a:t>
            </a:r>
            <a:r>
              <a:rPr lang="sl-SI" sz="2600" u="sng" dirty="0" smtClean="0">
                <a:latin typeface="Arial Black" pitchFamily="34" charset="0"/>
              </a:rPr>
              <a:t>80</a:t>
            </a:r>
            <a:r>
              <a:rPr lang="sl-SI" sz="2600" u="sng" dirty="0" smtClean="0">
                <a:latin typeface="Arial Black" pitchFamily="34" charset="0"/>
              </a:rPr>
              <a:t>% </a:t>
            </a:r>
            <a:r>
              <a:rPr lang="sl-SI" sz="2600" u="sng" dirty="0" smtClean="0">
                <a:latin typeface="Arial Black" pitchFamily="34" charset="0"/>
              </a:rPr>
              <a:t>podrobnosti</a:t>
            </a:r>
            <a:r>
              <a:rPr lang="sl-SI" dirty="0" smtClean="0">
                <a:latin typeface="Arial Black" pitchFamily="34" charset="0"/>
              </a:rPr>
              <a:t>.</a:t>
            </a:r>
            <a:endParaRPr lang="sl-SI" sz="2600" dirty="0" smtClean="0"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smtClean="0">
                <a:latin typeface="Arial Black" pitchFamily="34" charset="0"/>
              </a:rPr>
              <a:t>  </a:t>
            </a:r>
            <a:r>
              <a:rPr lang="sl-SI" dirty="0" smtClean="0">
                <a:latin typeface="Arial Black" pitchFamily="34" charset="0"/>
              </a:rPr>
              <a:t>T</a:t>
            </a:r>
            <a:r>
              <a:rPr lang="sl-SI" sz="2600" dirty="0" smtClean="0">
                <a:latin typeface="Arial Black" pitchFamily="34" charset="0"/>
              </a:rPr>
              <a:t>ako </a:t>
            </a:r>
            <a:r>
              <a:rPr lang="sl-SI" sz="2600" dirty="0" smtClean="0">
                <a:latin typeface="Arial Black" pitchFamily="34" charset="0"/>
              </a:rPr>
              <a:t>hud padec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2600" dirty="0" smtClean="0">
                <a:latin typeface="Arial Black" pitchFamily="34" charset="0"/>
              </a:rPr>
              <a:t>   pomnjenja lahko </a:t>
            </a:r>
            <a:r>
              <a:rPr lang="sl-SI" sz="2600" u="sng" dirty="0" smtClean="0">
                <a:latin typeface="Arial Black" pitchFamily="34" charset="0"/>
              </a:rPr>
              <a:t>preprečimo</a:t>
            </a:r>
            <a:r>
              <a:rPr lang="sl-SI" sz="2600" dirty="0" smtClean="0">
                <a:latin typeface="Arial Black" pitchFamily="34" charset="0"/>
              </a:rPr>
              <a:t> le </a:t>
            </a:r>
            <a:r>
              <a:rPr lang="sl-SI" sz="2600" u="sng" dirty="0" smtClean="0">
                <a:latin typeface="Arial Black" pitchFamily="34" charset="0"/>
              </a:rPr>
              <a:t>s primernimi tehnikami ponavljanja.</a:t>
            </a:r>
          </a:p>
        </p:txBody>
      </p:sp>
      <p:pic>
        <p:nvPicPr>
          <p:cNvPr id="32772" name="Picture 5" descr="MC900438746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6850" y="1905000"/>
            <a:ext cx="3086100" cy="4114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59216" cy="79208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Naslednjič v 3. delu: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2564904"/>
            <a:ext cx="4038600" cy="3561259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Ponovili bomo, kako delamo </a:t>
            </a:r>
            <a:r>
              <a:rPr lang="sl-SI" b="1" dirty="0" smtClean="0">
                <a:solidFill>
                  <a:srgbClr val="FF0000"/>
                </a:solidFill>
              </a:rPr>
              <a:t>miselne vzorce</a:t>
            </a:r>
            <a:r>
              <a:rPr lang="sl-SI" dirty="0" smtClean="0">
                <a:solidFill>
                  <a:srgbClr val="FF0000"/>
                </a:solidFill>
              </a:rPr>
              <a:t>, ki so za učenje koristni in učinkoviti.</a:t>
            </a:r>
          </a:p>
          <a:p>
            <a:endParaRPr lang="sl-SI" dirty="0"/>
          </a:p>
        </p:txBody>
      </p:sp>
      <p:pic>
        <p:nvPicPr>
          <p:cNvPr id="51203" name="Picture 3" descr="C:\Users\boris\Pictures\2018-10-12 001\IMG_20181012_091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36912"/>
            <a:ext cx="2962672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992888" cy="24482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l-SI" sz="3600" dirty="0" smtClean="0">
                <a:solidFill>
                  <a:srgbClr val="002060"/>
                </a:solidFill>
              </a:rPr>
              <a:t/>
            </a:r>
            <a:br>
              <a:rPr lang="sl-SI" sz="3600" dirty="0" smtClean="0">
                <a:solidFill>
                  <a:srgbClr val="002060"/>
                </a:solidFill>
              </a:rPr>
            </a:br>
            <a:r>
              <a:rPr lang="sl-SI" sz="3600" dirty="0" smtClean="0">
                <a:solidFill>
                  <a:srgbClr val="002060"/>
                </a:solidFill>
              </a:rPr>
              <a:t/>
            </a:r>
            <a:br>
              <a:rPr lang="sl-SI" sz="3600" dirty="0" smtClean="0">
                <a:solidFill>
                  <a:srgbClr val="002060"/>
                </a:solidFill>
              </a:rPr>
            </a:br>
            <a:r>
              <a:rPr lang="sl-SI" sz="3600" dirty="0" smtClean="0">
                <a:solidFill>
                  <a:srgbClr val="002060"/>
                </a:solidFill>
              </a:rPr>
              <a:t/>
            </a:r>
            <a:br>
              <a:rPr lang="sl-SI" sz="3600" dirty="0" smtClean="0">
                <a:solidFill>
                  <a:srgbClr val="002060"/>
                </a:solidFill>
              </a:rPr>
            </a:br>
            <a:r>
              <a:rPr lang="sl-SI" sz="3600" dirty="0" smtClean="0">
                <a:solidFill>
                  <a:srgbClr val="002060"/>
                </a:solidFill>
              </a:rPr>
              <a:t/>
            </a:r>
            <a:br>
              <a:rPr lang="sl-SI" sz="3600" dirty="0" smtClean="0">
                <a:solidFill>
                  <a:srgbClr val="002060"/>
                </a:solidFill>
              </a:rPr>
            </a:br>
            <a:r>
              <a:rPr lang="sl-SI" sz="3600" dirty="0" smtClean="0">
                <a:solidFill>
                  <a:srgbClr val="002060"/>
                </a:solidFill>
              </a:rPr>
              <a:t/>
            </a:r>
            <a:br>
              <a:rPr lang="sl-SI" sz="3600" dirty="0" smtClean="0">
                <a:solidFill>
                  <a:srgbClr val="002060"/>
                </a:solidFill>
              </a:rPr>
            </a:br>
            <a:r>
              <a:rPr lang="sl-SI" sz="2700" dirty="0" smtClean="0">
                <a:solidFill>
                  <a:srgbClr val="002060"/>
                </a:solidFill>
              </a:rPr>
              <a:t/>
            </a:r>
            <a:br>
              <a:rPr lang="sl-SI" sz="2700" dirty="0" smtClean="0">
                <a:solidFill>
                  <a:srgbClr val="002060"/>
                </a:solidFill>
              </a:rPr>
            </a:br>
            <a:r>
              <a:rPr lang="sl-SI" sz="2700" dirty="0" smtClean="0">
                <a:solidFill>
                  <a:srgbClr val="002060"/>
                </a:solidFill>
              </a:rPr>
              <a:t/>
            </a:r>
            <a:br>
              <a:rPr lang="sl-SI" sz="2700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24579" name="Ograda besedila 2"/>
          <p:cNvSpPr>
            <a:spLocks noGrp="1"/>
          </p:cNvSpPr>
          <p:nvPr>
            <p:ph type="body" sz="half" idx="1"/>
          </p:nvPr>
        </p:nvSpPr>
        <p:spPr>
          <a:xfrm>
            <a:off x="468313" y="4005064"/>
            <a:ext cx="8229600" cy="72008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“OSTANIMO </a:t>
            </a:r>
            <a:r>
              <a:rPr lang="sl-SI" sz="1800" dirty="0" smtClean="0">
                <a:solidFill>
                  <a:srgbClr val="FF0000"/>
                </a:solidFill>
              </a:rPr>
              <a:t>DOMA</a:t>
            </a:r>
            <a:r>
              <a:rPr lang="sl-SI" sz="1800" dirty="0" smtClean="0">
                <a:solidFill>
                  <a:srgbClr val="FF0000"/>
                </a:solidFill>
              </a:rPr>
              <a:t>.”</a:t>
            </a:r>
            <a:endParaRPr lang="sl-SI" sz="1800" dirty="0" smtClean="0">
              <a:solidFill>
                <a:srgbClr val="FF0000"/>
              </a:solidFill>
            </a:endParaRPr>
          </a:p>
        </p:txBody>
      </p:sp>
      <p:sp>
        <p:nvSpPr>
          <p:cNvPr id="24580" name="Ograda vsebine 3"/>
          <p:cNvSpPr>
            <a:spLocks noGrp="1"/>
          </p:cNvSpPr>
          <p:nvPr>
            <p:ph sz="half" idx="2"/>
          </p:nvPr>
        </p:nvSpPr>
        <p:spPr>
          <a:xfrm flipV="1">
            <a:off x="468313" y="6858000"/>
            <a:ext cx="8218487" cy="31591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endParaRPr lang="sl-SI" smtClean="0"/>
          </a:p>
        </p:txBody>
      </p:sp>
      <p:pic>
        <p:nvPicPr>
          <p:cNvPr id="24581" name="Slika 4" descr="OS STARI TRG COLOR JPG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866238"/>
            <a:ext cx="1728217" cy="16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683568" y="141277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Hvala za pozorno branje in upoštevanje prebranega.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Če imate vprašanja pišite na: </a:t>
            </a:r>
            <a:r>
              <a:rPr lang="sl-SI" dirty="0" err="1" smtClean="0">
                <a:solidFill>
                  <a:srgbClr val="002060"/>
                </a:solidFill>
                <a:hlinkClick r:id="rId4"/>
              </a:rPr>
              <a:t>andreja.rade@gmail.com</a:t>
            </a:r>
            <a:endParaRPr lang="sl-SI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12101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000" dirty="0" smtClean="0"/>
              <a:t>VESELJE DO UČENJA</a:t>
            </a:r>
            <a:endParaRPr lang="sl-SI" sz="4000" dirty="0"/>
          </a:p>
        </p:txBody>
      </p:sp>
      <p:sp>
        <p:nvSpPr>
          <p:cNvPr id="20483" name="Ograda vsebine 2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4" cy="5420419"/>
          </a:xfrm>
        </p:spPr>
        <p:txBody>
          <a:bodyPr/>
          <a:lstStyle/>
          <a:p>
            <a:pPr eaLnBrk="1" hangingPunct="1">
              <a:buNone/>
            </a:pPr>
            <a:endParaRPr lang="sl-SI" dirty="0" smtClean="0">
              <a:latin typeface="Arial Black" pitchFamily="34" charset="0"/>
            </a:endParaRPr>
          </a:p>
          <a:p>
            <a:pPr eaLnBrk="1" hangingPunct="1"/>
            <a:r>
              <a:rPr lang="sl-SI" u="sng" dirty="0" smtClean="0">
                <a:latin typeface="Arial Black" pitchFamily="34" charset="0"/>
              </a:rPr>
              <a:t>Otrok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naj </a:t>
            </a:r>
            <a:r>
              <a:rPr lang="sl-SI" u="sng" dirty="0" smtClean="0">
                <a:latin typeface="Arial Black" pitchFamily="34" charset="0"/>
              </a:rPr>
              <a:t>svoje </a:t>
            </a:r>
            <a:r>
              <a:rPr lang="sl-SI" u="sng" dirty="0" smtClean="0">
                <a:latin typeface="Arial Black" pitchFamily="34" charset="0"/>
              </a:rPr>
              <a:t>učenje doživlja kot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svojo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“lastnino”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in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življenjsko dolžnost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pPr eaLnBrk="1" hangingPunct="1"/>
            <a:endParaRPr lang="sl-SI" dirty="0" smtClean="0">
              <a:latin typeface="Arial Black" pitchFamily="34" charset="0"/>
            </a:endParaRPr>
          </a:p>
          <a:p>
            <a:pPr eaLnBrk="1" hangingPunct="1"/>
            <a:r>
              <a:rPr lang="sl-SI" u="sng" dirty="0" smtClean="0">
                <a:latin typeface="Arial Black" pitchFamily="34" charset="0"/>
              </a:rPr>
              <a:t>Otrok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naj NE </a:t>
            </a:r>
            <a:r>
              <a:rPr lang="sl-SI" u="sng" dirty="0" smtClean="0">
                <a:latin typeface="Arial Black" pitchFamily="34" charset="0"/>
              </a:rPr>
              <a:t>doživlja svojega učenja kot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izpolnjevanje volje staršev </a:t>
            </a:r>
            <a:r>
              <a:rPr lang="sl-SI" u="sng" dirty="0" smtClean="0">
                <a:latin typeface="Arial Black" pitchFamily="34" charset="0"/>
              </a:rPr>
              <a:t>in </a:t>
            </a:r>
            <a:r>
              <a:rPr lang="sl-SI" u="sng" dirty="0" smtClean="0">
                <a:latin typeface="Arial Black" pitchFamily="34" charset="0"/>
              </a:rPr>
              <a:t>učiteljev.</a:t>
            </a:r>
          </a:p>
          <a:p>
            <a:pPr eaLnBrk="1" hangingPunct="1"/>
            <a:endParaRPr lang="sl-SI" u="sng" dirty="0" smtClean="0">
              <a:latin typeface="Arial Black" pitchFamily="34" charset="0"/>
            </a:endParaRPr>
          </a:p>
          <a:p>
            <a:pPr eaLnBrk="1" hangingPunct="1"/>
            <a:r>
              <a:rPr lang="sl-SI" u="sng" dirty="0" smtClean="0">
                <a:latin typeface="Arial Black" pitchFamily="34" charset="0"/>
              </a:rPr>
              <a:t>Otrok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ima svojo glavo </a:t>
            </a:r>
            <a:r>
              <a:rPr lang="sl-SI" u="sng" dirty="0" smtClean="0">
                <a:latin typeface="Arial Black" pitchFamily="34" charset="0"/>
              </a:rPr>
              <a:t>in naj svoje </a:t>
            </a:r>
            <a:r>
              <a:rPr lang="sl-SI" u="sng" dirty="0" smtClean="0">
                <a:solidFill>
                  <a:srgbClr val="FF0000"/>
                </a:solidFill>
                <a:latin typeface="Arial Black" pitchFamily="34" charset="0"/>
              </a:rPr>
              <a:t>možgane aktivno uporablja.</a:t>
            </a:r>
          </a:p>
          <a:p>
            <a:pPr eaLnBrk="1" hangingPunct="1"/>
            <a:endParaRPr lang="sl-SI" u="sng" dirty="0" smtClean="0"/>
          </a:p>
          <a:p>
            <a:pPr eaLnBrk="1" hangingPunct="1"/>
            <a:endParaRPr lang="sl-SI" u="sng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67814"/>
            <a:ext cx="3347864" cy="179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sz="3200" b="1" dirty="0" smtClean="0">
                <a:latin typeface="Tahoma" pitchFamily="34" charset="0"/>
              </a:rPr>
              <a:t>KAKO AKTIVNO UPORABLJAMO NAŠE MOŽGANE</a:t>
            </a:r>
          </a:p>
        </p:txBody>
      </p:sp>
      <p:pic>
        <p:nvPicPr>
          <p:cNvPr id="19459" name="Picture 3" descr="jpuz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15816" y="3212976"/>
            <a:ext cx="3334036" cy="2664296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305800" cy="1800200"/>
          </a:xfr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sl-SI" dirty="0" smtClean="0"/>
              <a:t>               </a:t>
            </a:r>
            <a:r>
              <a:rPr lang="sl-SI" b="1" dirty="0" smtClean="0">
                <a:solidFill>
                  <a:srgbClr val="FF0000"/>
                </a:solidFill>
              </a:rPr>
              <a:t>PONOVIMO </a:t>
            </a:r>
            <a:r>
              <a:rPr lang="sl-SI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l-S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0500"/>
            <a:ext cx="8066856" cy="1136650"/>
          </a:xfrm>
          <a:ln>
            <a:solidFill>
              <a:srgbClr val="FF3300"/>
            </a:solidFill>
          </a:ln>
        </p:spPr>
        <p:txBody>
          <a:bodyPr/>
          <a:lstStyle/>
          <a:p>
            <a:pPr eaLnBrk="1" hangingPunct="1"/>
            <a:r>
              <a:rPr lang="sl-SI" sz="1500" b="1" dirty="0" smtClean="0">
                <a:latin typeface="Tahoma" pitchFamily="34" charset="0"/>
              </a:rPr>
              <a:t> Pogoji </a:t>
            </a:r>
            <a:r>
              <a:rPr lang="sl-SI" sz="1500" b="1" dirty="0" smtClean="0">
                <a:latin typeface="Tahoma" pitchFamily="34" charset="0"/>
              </a:rPr>
              <a:t>in priprava</a:t>
            </a:r>
            <a:br>
              <a:rPr lang="sl-SI" sz="1500" b="1" dirty="0" smtClean="0">
                <a:latin typeface="Tahoma" pitchFamily="34" charset="0"/>
              </a:rPr>
            </a:br>
            <a:r>
              <a:rPr lang="sl-SI" sz="2900" b="1" dirty="0" smtClean="0">
                <a:latin typeface="Tahoma" pitchFamily="34" charset="0"/>
              </a:rPr>
              <a:t>Prostor in čas za učenje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  <a:solidFill>
            <a:srgbClr val="F0F8A6"/>
          </a:solidFill>
          <a:ln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sz="2500" dirty="0" smtClean="0"/>
          </a:p>
          <a:p>
            <a:pPr eaLnBrk="1" hangingPunct="1">
              <a:lnSpc>
                <a:spcPct val="90000"/>
              </a:lnSpc>
            </a:pPr>
            <a:r>
              <a:rPr lang="sl-SI" sz="1900" u="sng" dirty="0" smtClean="0">
                <a:latin typeface="Tahoma" pitchFamily="34" charset="0"/>
              </a:rPr>
              <a:t>1. pravilo</a:t>
            </a:r>
            <a:r>
              <a:rPr lang="sl-SI" sz="2500" dirty="0" smtClean="0">
                <a:latin typeface="Tahoma" pitchFamily="34" charset="0"/>
              </a:rPr>
              <a:t>: </a:t>
            </a:r>
            <a:r>
              <a:rPr lang="sl-SI" sz="2500" b="1" dirty="0" smtClean="0">
                <a:latin typeface="Tahoma" pitchFamily="34" charset="0"/>
              </a:rPr>
              <a:t>UREDI SI DELOVNO MIZO</a:t>
            </a:r>
            <a:r>
              <a:rPr lang="sl-SI" sz="2500" dirty="0" smtClean="0">
                <a:latin typeface="Tahoma" pitchFamily="34" charset="0"/>
              </a:rPr>
              <a:t> – na tvoji mizi naj ne bodo stvari, ki te privlačijo bolj kot učenje. Za vse konjičke bo še dovolj časa po končanem učenju.</a:t>
            </a:r>
          </a:p>
          <a:p>
            <a:pPr eaLnBrk="1" hangingPunct="1">
              <a:lnSpc>
                <a:spcPct val="90000"/>
              </a:lnSpc>
            </a:pPr>
            <a:endParaRPr lang="sl-SI" sz="25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sz="1600" u="sng" dirty="0" smtClean="0">
                <a:latin typeface="Tahoma" pitchFamily="34" charset="0"/>
              </a:rPr>
              <a:t>2. pravilo</a:t>
            </a:r>
            <a:r>
              <a:rPr lang="sl-SI" sz="2500" dirty="0" smtClean="0">
                <a:latin typeface="Tahoma" pitchFamily="34" charset="0"/>
              </a:rPr>
              <a:t>: </a:t>
            </a:r>
            <a:r>
              <a:rPr lang="sl-SI" sz="2500" b="1" dirty="0" smtClean="0">
                <a:latin typeface="Tahoma" pitchFamily="34" charset="0"/>
              </a:rPr>
              <a:t>PRIPRAVI SI DELOVNI PROSTOR</a:t>
            </a:r>
            <a:r>
              <a:rPr lang="sl-SI" sz="2500" dirty="0" smtClean="0">
                <a:latin typeface="Tahoma" pitchFamily="34" charset="0"/>
              </a:rPr>
              <a:t> – prostor naj bo miren, prezračen, svetel in poln virov znanja, ki so ti v pomoč </a:t>
            </a:r>
            <a:r>
              <a:rPr lang="sl-SI" sz="1000" dirty="0" smtClean="0">
                <a:latin typeface="Tahoma" pitchFamily="34" charset="0"/>
              </a:rPr>
              <a:t>(enciklopedije, leksikoni, tabele…)</a:t>
            </a:r>
          </a:p>
          <a:p>
            <a:pPr eaLnBrk="1" hangingPunct="1">
              <a:lnSpc>
                <a:spcPct val="90000"/>
              </a:lnSpc>
            </a:pPr>
            <a:endParaRPr lang="sl-SI" sz="10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l-SI" sz="10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sz="1600" u="sng" dirty="0" smtClean="0">
                <a:latin typeface="Tahoma" pitchFamily="34" charset="0"/>
              </a:rPr>
              <a:t>3. pravilo</a:t>
            </a:r>
            <a:r>
              <a:rPr lang="sl-SI" sz="2500" dirty="0" smtClean="0">
                <a:latin typeface="Tahoma" pitchFamily="34" charset="0"/>
              </a:rPr>
              <a:t>: </a:t>
            </a:r>
            <a:r>
              <a:rPr lang="sl-SI" sz="2500" b="1" dirty="0" smtClean="0">
                <a:latin typeface="Tahoma" pitchFamily="34" charset="0"/>
              </a:rPr>
              <a:t>IZBERI NAJPRIMERNEJŠI ČAS UČENJA</a:t>
            </a:r>
            <a:r>
              <a:rPr lang="sl-SI" sz="2500" dirty="0" smtClean="0">
                <a:latin typeface="Tahoma" pitchFamily="34" charset="0"/>
              </a:rPr>
              <a:t> – prisluhni sebi in svoji naravi in izberi tebi najbolj primeren čas.</a:t>
            </a:r>
          </a:p>
          <a:p>
            <a:pPr eaLnBrk="1" hangingPunct="1">
              <a:lnSpc>
                <a:spcPct val="90000"/>
              </a:lnSpc>
            </a:pPr>
            <a:r>
              <a:rPr lang="sl-SI" sz="600" dirty="0" smtClean="0">
                <a:latin typeface="Tahoma" pitchFamily="34" charset="0"/>
              </a:rPr>
              <a:t>(glej str. 26 in 27, Učim se učiti)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490792" cy="1080120"/>
          </a:xfrm>
        </p:spPr>
        <p:txBody>
          <a:bodyPr/>
          <a:lstStyle/>
          <a:p>
            <a:pPr eaLnBrk="1" hangingPunct="1"/>
            <a:r>
              <a:rPr lang="sl-SI" sz="1700" b="1" dirty="0" smtClean="0">
                <a:latin typeface="Tahoma" pitchFamily="34" charset="0"/>
              </a:rPr>
              <a:t>Pogoji in priprava</a:t>
            </a:r>
            <a:br>
              <a:rPr lang="sl-SI" sz="1700" b="1" dirty="0" smtClean="0">
                <a:latin typeface="Tahoma" pitchFamily="34" charset="0"/>
              </a:rPr>
            </a:br>
            <a:r>
              <a:rPr lang="sl-SI" sz="3300" b="1" dirty="0" smtClean="0">
                <a:latin typeface="Tahoma" pitchFamily="34" charset="0"/>
              </a:rPr>
              <a:t>Prostor in čas za učenje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132856"/>
            <a:ext cx="4268787" cy="3886944"/>
          </a:xfrm>
        </p:spPr>
        <p:txBody>
          <a:bodyPr/>
          <a:lstStyle/>
          <a:p>
            <a:pPr eaLnBrk="1" hangingPunct="1"/>
            <a:r>
              <a:rPr lang="sl-SI" sz="2100" u="sng" dirty="0" smtClean="0">
                <a:latin typeface="Tahoma" pitchFamily="34" charset="0"/>
              </a:rPr>
              <a:t>1. pravilo</a:t>
            </a:r>
            <a:r>
              <a:rPr lang="sl-SI" sz="2900" dirty="0" smtClean="0">
                <a:latin typeface="Tahoma" pitchFamily="34" charset="0"/>
              </a:rPr>
              <a:t>: </a:t>
            </a:r>
            <a:r>
              <a:rPr lang="sl-SI" sz="2900" b="1" dirty="0" smtClean="0">
                <a:latin typeface="Tahoma" pitchFamily="34" charset="0"/>
              </a:rPr>
              <a:t>UREDI SI DELOVNO MIZO</a:t>
            </a:r>
            <a:r>
              <a:rPr lang="sl-SI" sz="2900" dirty="0" smtClean="0">
                <a:latin typeface="Tahoma" pitchFamily="34" charset="0"/>
              </a:rPr>
              <a:t> – na tvoji mizi naj ne bodo stvari, ki te privlačijo bolj kot učenje. Za vse konjičke bo še dovolj časa po končanem učenju.</a:t>
            </a:r>
          </a:p>
          <a:p>
            <a:pPr eaLnBrk="1" hangingPunct="1"/>
            <a:endParaRPr lang="sl-SI" sz="2900" dirty="0" smtClean="0">
              <a:latin typeface="Tahoma" pitchFamily="34" charset="0"/>
            </a:endParaRPr>
          </a:p>
          <a:p>
            <a:pPr eaLnBrk="1" hangingPunct="1"/>
            <a:endParaRPr lang="sl-SI" sz="2600" dirty="0" smtClean="0"/>
          </a:p>
        </p:txBody>
      </p:sp>
      <p:pic>
        <p:nvPicPr>
          <p:cNvPr id="23556" name="Picture 7" descr="MC900056928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70473" y="3278422"/>
            <a:ext cx="1794053" cy="116951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90500"/>
            <a:ext cx="7490792" cy="1510308"/>
          </a:xfrm>
        </p:spPr>
        <p:txBody>
          <a:bodyPr/>
          <a:lstStyle/>
          <a:p>
            <a:pPr eaLnBrk="1" hangingPunct="1"/>
            <a:r>
              <a:rPr lang="sl-SI" sz="3300" b="1" dirty="0" smtClean="0">
                <a:latin typeface="Tahoma" pitchFamily="34" charset="0"/>
              </a:rPr>
              <a:t>Prostor in čas za učenje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8840"/>
            <a:ext cx="4268787" cy="4030960"/>
          </a:xfrm>
        </p:spPr>
        <p:txBody>
          <a:bodyPr/>
          <a:lstStyle/>
          <a:p>
            <a:pPr eaLnBrk="1" hangingPunct="1"/>
            <a:endParaRPr lang="sl-SI" sz="1800" u="sng" dirty="0" smtClean="0">
              <a:latin typeface="Tahoma" pitchFamily="34" charset="0"/>
            </a:endParaRPr>
          </a:p>
          <a:p>
            <a:pPr eaLnBrk="1" hangingPunct="1"/>
            <a:r>
              <a:rPr lang="sl-SI" sz="1800" u="sng" dirty="0" smtClean="0">
                <a:latin typeface="Tahoma" pitchFamily="34" charset="0"/>
              </a:rPr>
              <a:t>2. pravilo</a:t>
            </a:r>
            <a:r>
              <a:rPr lang="sl-SI" sz="2900" dirty="0" smtClean="0">
                <a:latin typeface="Tahoma" pitchFamily="34" charset="0"/>
              </a:rPr>
              <a:t>: </a:t>
            </a:r>
            <a:r>
              <a:rPr lang="sl-SI" sz="2900" b="1" dirty="0" smtClean="0">
                <a:latin typeface="Tahoma" pitchFamily="34" charset="0"/>
              </a:rPr>
              <a:t>PRIPRAVI SI DELOVNI PROSTOR</a:t>
            </a:r>
            <a:r>
              <a:rPr lang="sl-SI" sz="2900" dirty="0" smtClean="0">
                <a:latin typeface="Tahoma" pitchFamily="34" charset="0"/>
              </a:rPr>
              <a:t> – prostor naj bo miren, prezračen, svetel in poln virov znanja, ki so ti v pomoč </a:t>
            </a:r>
            <a:r>
              <a:rPr lang="sl-SI" sz="1200" dirty="0" smtClean="0">
                <a:latin typeface="Tahoma" pitchFamily="34" charset="0"/>
              </a:rPr>
              <a:t>(enciklopedije, leksikoni, tabele…)</a:t>
            </a:r>
          </a:p>
          <a:p>
            <a:pPr eaLnBrk="1" hangingPunct="1"/>
            <a:endParaRPr lang="sl-SI" sz="2600" dirty="0" smtClean="0"/>
          </a:p>
        </p:txBody>
      </p:sp>
      <p:pic>
        <p:nvPicPr>
          <p:cNvPr id="24580" name="Picture 7" descr="MP90042279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132856"/>
            <a:ext cx="3787775" cy="381642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08720"/>
            <a:ext cx="7490792" cy="936104"/>
          </a:xfrm>
        </p:spPr>
        <p:txBody>
          <a:bodyPr/>
          <a:lstStyle/>
          <a:p>
            <a:pPr eaLnBrk="1" hangingPunct="1"/>
            <a:r>
              <a:rPr lang="sl-SI" sz="3300" b="1" dirty="0" smtClean="0">
                <a:latin typeface="Tahoma" pitchFamily="34" charset="0"/>
              </a:rPr>
              <a:t>Prostor in čas za učenje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132856"/>
            <a:ext cx="4268787" cy="3886944"/>
          </a:xfrm>
        </p:spPr>
        <p:txBody>
          <a:bodyPr/>
          <a:lstStyle/>
          <a:p>
            <a:pPr eaLnBrk="1" hangingPunct="1"/>
            <a:endParaRPr lang="sl-SI" sz="1800" u="sng" dirty="0" smtClean="0">
              <a:latin typeface="Tahoma" pitchFamily="34" charset="0"/>
            </a:endParaRPr>
          </a:p>
          <a:p>
            <a:pPr eaLnBrk="1" hangingPunct="1"/>
            <a:r>
              <a:rPr lang="sl-SI" sz="1800" u="sng" dirty="0" smtClean="0">
                <a:latin typeface="Tahoma" pitchFamily="34" charset="0"/>
              </a:rPr>
              <a:t>3. pravilo</a:t>
            </a:r>
            <a:r>
              <a:rPr lang="sl-SI" sz="2900" dirty="0" smtClean="0">
                <a:latin typeface="Tahoma" pitchFamily="34" charset="0"/>
              </a:rPr>
              <a:t>: </a:t>
            </a:r>
            <a:r>
              <a:rPr lang="sl-SI" sz="2900" b="1" dirty="0" smtClean="0">
                <a:latin typeface="Tahoma" pitchFamily="34" charset="0"/>
              </a:rPr>
              <a:t>IZBERI NAJPRIMERNEJŠI ČAS UČENJA</a:t>
            </a:r>
            <a:r>
              <a:rPr lang="sl-SI" sz="2900" dirty="0" smtClean="0">
                <a:latin typeface="Tahoma" pitchFamily="34" charset="0"/>
              </a:rPr>
              <a:t> – prisluhni sebi in svoji naravi in izberi tebi najbolj primeren čas.</a:t>
            </a:r>
          </a:p>
          <a:p>
            <a:pPr eaLnBrk="1" hangingPunct="1"/>
            <a:endParaRPr lang="sl-SI" sz="2600" dirty="0" smtClean="0"/>
          </a:p>
        </p:txBody>
      </p:sp>
      <p:pic>
        <p:nvPicPr>
          <p:cNvPr id="25604" name="Picture 6" descr="MP900438494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564904"/>
            <a:ext cx="3088178" cy="332271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tek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stno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2676</TotalTime>
  <Words>866</Words>
  <Application>Microsoft Office PowerPoint</Application>
  <PresentationFormat>Diaprojekcija na zaslonu (4:3)</PresentationFormat>
  <Paragraphs>113</Paragraphs>
  <Slides>21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29" baseType="lpstr">
      <vt:lpstr>Arial</vt:lpstr>
      <vt:lpstr>Century Schoolbook</vt:lpstr>
      <vt:lpstr>Wingdings</vt:lpstr>
      <vt:lpstr>Wingdings 2</vt:lpstr>
      <vt:lpstr>Calibri</vt:lpstr>
      <vt:lpstr>Verdana</vt:lpstr>
      <vt:lpstr>Potek</vt:lpstr>
      <vt:lpstr>Mestno</vt:lpstr>
      <vt:lpstr>USPEŠNO UČENJE DOMA (2)   “Ostanimo doma.”</vt:lpstr>
      <vt:lpstr>Pomnenje in pozabljanje</vt:lpstr>
      <vt:lpstr>VESELJE DO UČENJA</vt:lpstr>
      <vt:lpstr>KAKO AKTIVNO UPORABLJAMO NAŠE MOŽGANE</vt:lpstr>
      <vt:lpstr>               PONOVIMO </vt:lpstr>
      <vt:lpstr> Pogoji in priprava Prostor in čas za učenje</vt:lpstr>
      <vt:lpstr>Pogoji in priprava Prostor in čas za učenje</vt:lpstr>
      <vt:lpstr>Prostor in čas za učenje</vt:lpstr>
      <vt:lpstr>Prostor in čas za učenje</vt:lpstr>
      <vt:lpstr>ZA UČENJE JE POMEMBNO BRANJE</vt:lpstr>
      <vt:lpstr>   UČENJE IN TEHNIKE BRANJA ZA ZAPOMNITEV:</vt:lpstr>
      <vt:lpstr>TEHNIKE BRANJA</vt:lpstr>
      <vt:lpstr>TEHNIKE BRANJA</vt:lpstr>
      <vt:lpstr>TEHNIKE BRANJA</vt:lpstr>
      <vt:lpstr>POMNENJE IN POZABLJANJE</vt:lpstr>
      <vt:lpstr>KDAJ PONOVITI NAUČENO SNOV?</vt:lpstr>
      <vt:lpstr>POVEZUJOČE NAVADE V TRIKOTNIKU ODNOSOV:      STARŠI – UČENCI – UČITELJI SO:</vt:lpstr>
      <vt:lpstr>IN… POGUBNE NAVADE SO:</vt:lpstr>
      <vt:lpstr>… veljajo naslednje misli:</vt:lpstr>
      <vt:lpstr>Naslednjič v 3. delu: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boris</cp:lastModifiedBy>
  <cp:revision>186</cp:revision>
  <dcterms:created xsi:type="dcterms:W3CDTF">2010-10-04T11:05:13Z</dcterms:created>
  <dcterms:modified xsi:type="dcterms:W3CDTF">2020-04-01T00:35:14Z</dcterms:modified>
</cp:coreProperties>
</file>