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  <p:sldMasterId id="2147483688" r:id="rId3"/>
  </p:sldMasterIdLst>
  <p:notesMasterIdLst>
    <p:notesMasterId r:id="rId28"/>
  </p:notesMasterIdLst>
  <p:handoutMasterIdLst>
    <p:handoutMasterId r:id="rId29"/>
  </p:handoutMasterIdLst>
  <p:sldIdLst>
    <p:sldId id="256" r:id="rId4"/>
    <p:sldId id="260" r:id="rId5"/>
    <p:sldId id="262" r:id="rId6"/>
    <p:sldId id="266" r:id="rId7"/>
    <p:sldId id="280" r:id="rId8"/>
    <p:sldId id="270" r:id="rId9"/>
    <p:sldId id="267" r:id="rId10"/>
    <p:sldId id="272" r:id="rId11"/>
    <p:sldId id="268" r:id="rId12"/>
    <p:sldId id="271" r:id="rId13"/>
    <p:sldId id="264" r:id="rId14"/>
    <p:sldId id="279" r:id="rId15"/>
    <p:sldId id="265" r:id="rId16"/>
    <p:sldId id="269" r:id="rId17"/>
    <p:sldId id="273" r:id="rId18"/>
    <p:sldId id="261" r:id="rId19"/>
    <p:sldId id="281" r:id="rId20"/>
    <p:sldId id="282" r:id="rId21"/>
    <p:sldId id="277" r:id="rId22"/>
    <p:sldId id="275" r:id="rId23"/>
    <p:sldId id="278" r:id="rId24"/>
    <p:sldId id="276" r:id="rId25"/>
    <p:sldId id="257" r:id="rId26"/>
    <p:sldId id="259" r:id="rId27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75B5389F-D859-4BED-A35F-2B928DF1AADF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519056"/>
            <a:ext cx="2985558" cy="50283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902597" y="9519056"/>
            <a:ext cx="2985558" cy="50283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D8B00E9-2C2A-4E28-9941-40B812F5F0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5494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958" cy="5034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902700" y="1"/>
            <a:ext cx="2985958" cy="5034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3815E-FF40-4162-A0E3-7981E7359DDA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4125"/>
            <a:ext cx="6007100" cy="3379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8648" y="4823901"/>
            <a:ext cx="5512454" cy="39464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518485"/>
            <a:ext cx="2985958" cy="5034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902700" y="9518485"/>
            <a:ext cx="2985958" cy="5034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34EFB-6B6D-4491-ABD5-3CB1A55F31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50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34EFB-6B6D-4491-ABD5-3CB1A55F31F3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674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6017-0C56-46E4-871E-2380E5154603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B612FD-7586-4E05-9216-F3D779A89B9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5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186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68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ECE5F2-81AA-4605-B028-6FBA391056AF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2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779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832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897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797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81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18602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930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031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905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5612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02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306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79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6017-0C56-46E4-871E-2380E5154603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B612FD-7586-4E05-9216-F3D779A89B9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24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35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03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ECE5F2-81AA-4605-B028-6FBA391056AF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471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47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1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528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1735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41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20089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6045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83001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9573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6346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57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49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49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CA8D9AD5-F248-4919-864A-CFD76CC027D6}" type="slidenum">
              <a:rPr lang="sl-SI" smtClean="0"/>
              <a:pPr defTabSz="91440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7353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583DDF-CA54-461A-A486-592D2374C53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16.4.2020</a:t>
            </a:fld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CA8D9AD5-F248-4919-864A-CFD76CC027D6}" type="slidenum">
              <a:rPr lang="sl-SI" smtClean="0"/>
              <a:pPr defTabSz="91440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4385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zastarse.si/wp-content/uploads/2015/06/11-vprasanj-zaradi-katerih-bodo-vasi-otroci-srecnejsi-1.jpg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/>
            </a:r>
            <a:br>
              <a:rPr lang="sl-SI" sz="2400" b="1" dirty="0" smtClean="0">
                <a:solidFill>
                  <a:srgbClr val="FF0000"/>
                </a:solidFill>
              </a:rPr>
            </a:br>
            <a:r>
              <a:rPr lang="sl-SI" sz="2400" b="1" dirty="0" smtClean="0">
                <a:solidFill>
                  <a:srgbClr val="FF0000"/>
                </a:solidFill>
              </a:rPr>
              <a:t>OTROKOVE SOCIALNE VEŠČINE IN PONOTRANJANJE VREDNOT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91736"/>
          </a:xfrm>
        </p:spPr>
        <p:txBody>
          <a:bodyPr>
            <a:normAutofit fontScale="40000" lnSpcReduction="20000"/>
          </a:bodyPr>
          <a:lstStyle/>
          <a:p>
            <a:r>
              <a:rPr lang="sl-SI" sz="2600" b="1" dirty="0" smtClean="0"/>
              <a:t>Kaj? Kako? Kdaj? Kje? Kar že vemo – ponovimo in vztrajamo pri dobrem.</a:t>
            </a:r>
          </a:p>
          <a:p>
            <a:pPr algn="l"/>
            <a:endParaRPr lang="sl-SI" b="1" dirty="0" smtClean="0"/>
          </a:p>
          <a:p>
            <a:pPr algn="l"/>
            <a:endParaRPr lang="sl-SI" b="1" dirty="0" smtClean="0"/>
          </a:p>
          <a:p>
            <a:endParaRPr lang="sl-SI" b="1" dirty="0" smtClean="0"/>
          </a:p>
          <a:p>
            <a:r>
              <a:rPr lang="sl-SI" sz="3300" b="1" dirty="0" smtClean="0"/>
              <a:t>Kar še ne vemo – se učimo.</a:t>
            </a:r>
          </a:p>
          <a:p>
            <a:r>
              <a:rPr lang="sl-SI" sz="3800" dirty="0" smtClean="0"/>
              <a:t>Pripravila: šolska svetovalna delavka, mag. Andreja Rade, </a:t>
            </a:r>
            <a:r>
              <a:rPr lang="sl-SI" sz="3800" dirty="0" err="1" smtClean="0"/>
              <a:t>univ.dipl.soc.del</a:t>
            </a:r>
            <a:r>
              <a:rPr lang="sl-SI" sz="3800" dirty="0" smtClean="0"/>
              <a:t>.</a:t>
            </a:r>
            <a:endParaRPr lang="sl-SI" sz="3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6547" y="1600198"/>
            <a:ext cx="1477098" cy="5409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71279" y="4094405"/>
            <a:ext cx="1257906" cy="4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b="1" dirty="0">
                <a:solidFill>
                  <a:srgbClr val="FF0000"/>
                </a:solidFill>
              </a:rPr>
              <a:t>Ne pozabite: </a:t>
            </a:r>
            <a:br>
              <a:rPr lang="sl-SI" sz="4000" b="1" dirty="0">
                <a:solidFill>
                  <a:srgbClr val="FF0000"/>
                </a:solidFill>
              </a:rPr>
            </a:br>
            <a:r>
              <a:rPr lang="sl-SI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OTROCI </a:t>
            </a:r>
            <a:r>
              <a:rPr lang="sl-SI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RADI BEREJO </a:t>
            </a:r>
            <a:r>
              <a:rPr lang="sl-SI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ŽE   OD MALIH NOG</a:t>
            </a:r>
            <a:r>
              <a:rPr lang="sl-SI" sz="3200" b="1" dirty="0">
                <a:solidFill>
                  <a:srgbClr val="FF0000"/>
                </a:solidFill>
              </a:rPr>
              <a:t>!!!!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- Veselje do branja jim je potrebno </a:t>
            </a:r>
          </a:p>
          <a:p>
            <a:pPr marL="0" indent="0">
              <a:buNone/>
            </a:pPr>
            <a:r>
              <a:rPr lang="sl-SI" dirty="0" smtClean="0"/>
              <a:t>    privzgojiti.   </a:t>
            </a:r>
            <a:r>
              <a:rPr lang="sl-SI" b="1" dirty="0" smtClean="0">
                <a:solidFill>
                  <a:srgbClr val="FF0000"/>
                </a:solidFill>
              </a:rPr>
              <a:t>Kako ?</a:t>
            </a: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Tako: </a:t>
            </a:r>
          </a:p>
          <a:p>
            <a:pPr>
              <a:buFontTx/>
              <a:buChar char="-"/>
            </a:pPr>
            <a:r>
              <a:rPr lang="sl-SI" dirty="0" smtClean="0"/>
              <a:t>Za rojstni dan naj bo darilo knjiga,</a:t>
            </a:r>
          </a:p>
          <a:p>
            <a:pPr>
              <a:buFontTx/>
              <a:buChar char="-"/>
            </a:pPr>
            <a:r>
              <a:rPr lang="sl-SI" dirty="0" smtClean="0"/>
              <a:t>Skupaj berite zanimive vsebine vsak dan,</a:t>
            </a:r>
          </a:p>
          <a:p>
            <a:pPr>
              <a:buFontTx/>
              <a:buChar char="-"/>
            </a:pPr>
            <a:r>
              <a:rPr lang="sl-SI" dirty="0" smtClean="0"/>
              <a:t>Včlanite otroka knjižnico in ga odpeljite </a:t>
            </a:r>
          </a:p>
          <a:p>
            <a:pPr marL="0" indent="0">
              <a:buNone/>
            </a:pPr>
            <a:r>
              <a:rPr lang="sl-SI" dirty="0" smtClean="0"/>
              <a:t>    tja vsaj enkrat mesečno.</a:t>
            </a:r>
            <a:endParaRPr lang="sl-SI" dirty="0"/>
          </a:p>
        </p:txBody>
      </p:sp>
      <p:pic>
        <p:nvPicPr>
          <p:cNvPr id="4" name="Picture 8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738397"/>
            <a:ext cx="4173184" cy="2956005"/>
          </a:xfrm>
          <a:prstGeom prst="rect">
            <a:avLst/>
          </a:prstGeom>
          <a:noFill/>
          <a:ln w="38100">
            <a:solidFill>
              <a:srgbClr val="7FD13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88" y="2906888"/>
            <a:ext cx="1162755" cy="11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Kako otroci socialnih veščin </a:t>
            </a: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NE bodo pridobili !!!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83992A"/>
              </a:buClr>
            </a:pPr>
            <a:r>
              <a:rPr lang="sl-SI" sz="4800" b="1" dirty="0">
                <a:solidFill>
                  <a:srgbClr val="44709D">
                    <a:lumMod val="50000"/>
                  </a:srgbClr>
                </a:solidFill>
              </a:rPr>
              <a:t>Če bodo preveč časa preživeli v virtualnem svetu </a:t>
            </a:r>
            <a:r>
              <a:rPr lang="sl-SI" sz="4800" b="1" dirty="0" smtClean="0">
                <a:solidFill>
                  <a:srgbClr val="44709D">
                    <a:lumMod val="50000"/>
                  </a:srgbClr>
                </a:solidFill>
              </a:rPr>
              <a:t>(telefoni, tablice, televizija).</a:t>
            </a:r>
            <a:endParaRPr lang="sl-SI" sz="4800" b="1" dirty="0">
              <a:solidFill>
                <a:srgbClr val="44709D">
                  <a:lumMod val="50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63" y="4449705"/>
            <a:ext cx="2545644" cy="16970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43" y="4390323"/>
            <a:ext cx="2788355" cy="18589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1" y="4850227"/>
            <a:ext cx="2546703" cy="129657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66" y="4390323"/>
            <a:ext cx="1817334" cy="18729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40" y="1140884"/>
            <a:ext cx="1553267" cy="12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5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444979"/>
          </a:xfrm>
        </p:spPr>
        <p:txBody>
          <a:bodyPr>
            <a:normAutofit fontScale="90000"/>
          </a:bodyPr>
          <a:lstStyle/>
          <a:p>
            <a:pPr algn="l"/>
            <a:r>
              <a:rPr lang="sl-SI" sz="3600" b="1" dirty="0">
                <a:solidFill>
                  <a:srgbClr val="FF0000"/>
                </a:solidFill>
              </a:rPr>
              <a:t>Ne pozabite: </a:t>
            </a:r>
            <a:r>
              <a:rPr lang="sl-SI" sz="4000" b="1" dirty="0">
                <a:solidFill>
                  <a:srgbClr val="FF0000"/>
                </a:solidFill>
              </a:rPr>
              <a:t/>
            </a:r>
            <a:br>
              <a:rPr lang="sl-SI" sz="4000" b="1" dirty="0">
                <a:solidFill>
                  <a:srgbClr val="FF0000"/>
                </a:solidFill>
              </a:rPr>
            </a:br>
            <a:r>
              <a:rPr lang="sl-SI" sz="27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OTROCI </a:t>
            </a:r>
            <a:r>
              <a:rPr lang="sl-SI" sz="27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NE SMEJO BITI LASTNIKI PAMETNIH TELEFONOV DO SVOJEGA 14-TEGA LETA </a:t>
            </a:r>
            <a:r>
              <a:rPr lang="sl-SI" sz="2700" b="1" dirty="0" smtClean="0">
                <a:solidFill>
                  <a:srgbClr val="FF0000"/>
                </a:solidFill>
              </a:rPr>
              <a:t>!!!! </a:t>
            </a:r>
            <a:r>
              <a:rPr lang="sl-SI" sz="2700" b="1" dirty="0" smtClean="0">
                <a:solidFill>
                  <a:schemeClr val="tx1"/>
                </a:solidFill>
              </a:rPr>
              <a:t>OBČASNO UPORABO PA JE POTREBNO OMEJITI </a:t>
            </a:r>
            <a:r>
              <a:rPr lang="sl-SI" sz="2700" b="1" dirty="0" smtClean="0">
                <a:solidFill>
                  <a:srgbClr val="FF0000"/>
                </a:solidFill>
              </a:rPr>
              <a:t>!!!</a:t>
            </a:r>
            <a:endParaRPr lang="sl-SI" sz="27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630310"/>
            <a:ext cx="9601196" cy="3409246"/>
          </a:xfrm>
        </p:spPr>
        <p:txBody>
          <a:bodyPr>
            <a:normAutofit fontScale="92500" lnSpcReduction="20000"/>
          </a:bodyPr>
          <a:lstStyle/>
          <a:p>
            <a:r>
              <a:rPr lang="sl-SI" dirty="0">
                <a:solidFill>
                  <a:schemeClr val="tx1"/>
                </a:solidFill>
              </a:rPr>
              <a:t>Seveda nekateri otroci na spletu ustvarjajo, se učijo, izumljajo nove stvari, programirajo…  če je vaš tak, hvala Bogu. </a:t>
            </a:r>
            <a:r>
              <a:rPr lang="sl-SI" dirty="0">
                <a:solidFill>
                  <a:srgbClr val="FF0000"/>
                </a:solidFill>
              </a:rPr>
              <a:t>Vendar bodimo realni, večina otrok nabija brezplačne igrice (ki so več ali manj brezkoristne), brezciljno </a:t>
            </a:r>
            <a:r>
              <a:rPr lang="sl-SI" dirty="0" smtClean="0">
                <a:solidFill>
                  <a:srgbClr val="FF0000"/>
                </a:solidFill>
              </a:rPr>
              <a:t>tava </a:t>
            </a:r>
            <a:r>
              <a:rPr lang="sl-SI" dirty="0">
                <a:solidFill>
                  <a:srgbClr val="FF0000"/>
                </a:solidFill>
              </a:rPr>
              <a:t>po </a:t>
            </a:r>
            <a:r>
              <a:rPr lang="sl-SI" dirty="0" err="1">
                <a:solidFill>
                  <a:srgbClr val="FF0000"/>
                </a:solidFill>
              </a:rPr>
              <a:t>youtubu</a:t>
            </a:r>
            <a:r>
              <a:rPr lang="sl-SI" dirty="0">
                <a:solidFill>
                  <a:srgbClr val="FF0000"/>
                </a:solidFill>
              </a:rPr>
              <a:t>, visi na družabnih omrežjih in gleda, kaj se dogaja drugim</a:t>
            </a:r>
            <a:r>
              <a:rPr lang="sl-SI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sl-SI" dirty="0">
                <a:solidFill>
                  <a:schemeClr val="tx1"/>
                </a:solidFill>
              </a:rPr>
              <a:t>Otroci niso čustveno opremljeni, da bi lahko krmarili po zapletenih spletnih socialnih vodah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</a:p>
          <a:p>
            <a:r>
              <a:rPr lang="sl-SI" dirty="0">
                <a:solidFill>
                  <a:schemeClr val="tx1"/>
                </a:solidFill>
              </a:rPr>
              <a:t>Pametni telefoni jih delajo </a:t>
            </a:r>
            <a:r>
              <a:rPr lang="sl-SI" dirty="0" smtClean="0">
                <a:solidFill>
                  <a:schemeClr val="tx1"/>
                </a:solidFill>
              </a:rPr>
              <a:t>odvisne.</a:t>
            </a:r>
            <a:r>
              <a:rPr lang="sl-SI" dirty="0"/>
              <a:t> </a:t>
            </a:r>
            <a:r>
              <a:rPr lang="sl-SI" sz="1700" dirty="0"/>
              <a:t>Za vsem stojijo velike industrije, ki si želijo, </a:t>
            </a:r>
            <a:endParaRPr lang="sl-SI" sz="1700" dirty="0" smtClean="0"/>
          </a:p>
          <a:p>
            <a:pPr marL="0" indent="0">
              <a:buNone/>
            </a:pPr>
            <a:r>
              <a:rPr lang="sl-SI" sz="1700" dirty="0" smtClean="0"/>
              <a:t>da </a:t>
            </a:r>
            <a:r>
              <a:rPr lang="sl-SI" sz="1700" dirty="0"/>
              <a:t>njihovi uporabniki čim dlje čase preživijo na telefonih. Vsa družabna omrežja, vse igrice so opremljene </a:t>
            </a:r>
            <a:endParaRPr lang="sl-SI" sz="1700" dirty="0" smtClean="0"/>
          </a:p>
          <a:p>
            <a:pPr marL="0" indent="0">
              <a:buNone/>
            </a:pPr>
            <a:r>
              <a:rPr lang="sl-SI" sz="1700" dirty="0" smtClean="0"/>
              <a:t>tako</a:t>
            </a:r>
            <a:r>
              <a:rPr lang="sl-SI" sz="1700" dirty="0"/>
              <a:t>, da hočejo otroka zadržati čim dlje. Če ima otrok telefon na voljo, je rezultat očiten. </a:t>
            </a:r>
            <a:endParaRPr lang="sl-SI" sz="1700" dirty="0" smtClean="0"/>
          </a:p>
          <a:p>
            <a:pPr marL="0" indent="0">
              <a:buNone/>
            </a:pPr>
            <a:r>
              <a:rPr lang="sl-SI" sz="1700" dirty="0" smtClean="0"/>
              <a:t>Posegel </a:t>
            </a:r>
            <a:r>
              <a:rPr lang="sl-SI" sz="1700" dirty="0"/>
              <a:t>bo po njem vsakič, ko bo lahko. </a:t>
            </a:r>
            <a:endParaRPr lang="sl-SI" sz="17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47" y="4962173"/>
            <a:ext cx="1553267" cy="12805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794" y="1704621"/>
            <a:ext cx="690086" cy="6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Kako otroci socialnih veščin </a:t>
            </a: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NE bodo </a:t>
            </a:r>
            <a:r>
              <a:rPr lang="sl-SI" b="1" dirty="0">
                <a:solidFill>
                  <a:srgbClr val="FF0000"/>
                </a:solidFill>
              </a:rPr>
              <a:t>pridobili 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83992A"/>
              </a:buClr>
            </a:pP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Če so igro na igrišču in komunikacijo z vrstniki zamenjali z likom junaka v igricah ali z “druženjem” na socialnih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omrežjih…</a:t>
            </a:r>
            <a:endParaRPr lang="sl-SI" sz="4400" b="1" dirty="0">
              <a:solidFill>
                <a:srgbClr val="44709D">
                  <a:lumMod val="50000"/>
                </a:srgbClr>
              </a:solidFill>
            </a:endParaRPr>
          </a:p>
          <a:p>
            <a:endParaRPr lang="sl-SI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69" y="4632326"/>
            <a:ext cx="3028950" cy="1514475"/>
          </a:xfrm>
          <a:prstGeom prst="rect">
            <a:avLst/>
          </a:prstGeom>
        </p:spPr>
      </p:pic>
      <p:sp>
        <p:nvSpPr>
          <p:cNvPr id="5" name="AutoShape 2" descr="Rezultat iskanja slik za žalosten obraz sl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4" descr="Rezultat iskanja slik za žalosten obraz sl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78" y="4526845"/>
            <a:ext cx="1817334" cy="18729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57" y="1140884"/>
            <a:ext cx="1553267" cy="12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500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l-SI" b="1" dirty="0">
                <a:solidFill>
                  <a:srgbClr val="FF0000"/>
                </a:solidFill>
              </a:rPr>
              <a:t>Kako vaši otroci socialnih veščin </a:t>
            </a: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NE </a:t>
            </a:r>
            <a:r>
              <a:rPr lang="sl-SI" b="1" dirty="0">
                <a:solidFill>
                  <a:srgbClr val="FF0000"/>
                </a:solidFill>
              </a:rPr>
              <a:t>bodo pridobili 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1467" y="2556932"/>
            <a:ext cx="10097906" cy="331893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lvl="0">
              <a:buClr>
                <a:srgbClr val="83992A"/>
              </a:buClr>
            </a:pP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Če ne obiščejo kraje in ljudi izven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svoje </a:t>
            </a: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domače vasi,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mesta…</a:t>
            </a:r>
            <a:endParaRPr lang="sl-SI" sz="4400" b="1" dirty="0">
              <a:solidFill>
                <a:srgbClr val="44709D">
                  <a:lumMod val="50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3981828"/>
            <a:ext cx="2977614" cy="21649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2" y="3371463"/>
            <a:ext cx="2139241" cy="28543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42" y="3916509"/>
            <a:ext cx="3347529" cy="22302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71" y="1005417"/>
            <a:ext cx="1553267" cy="12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Ne pozabite: </a:t>
            </a:r>
            <a:br>
              <a:rPr lang="sl-SI" sz="3600" b="1" dirty="0">
                <a:solidFill>
                  <a:srgbClr val="FF0000"/>
                </a:solidFill>
              </a:rPr>
            </a:br>
            <a:r>
              <a:rPr lang="sl-SI" sz="29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OTROCI RADI </a:t>
            </a:r>
            <a:r>
              <a:rPr lang="sl-SI" sz="29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POTUJEJO V BLIŽNJE IN BOLJ ODDALJENE KRAJE </a:t>
            </a:r>
            <a:r>
              <a:rPr lang="sl-SI" sz="2900" b="1" dirty="0" smtClean="0">
                <a:solidFill>
                  <a:srgbClr val="FF0000"/>
                </a:solidFill>
              </a:rPr>
              <a:t>!!!!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2528571"/>
            <a:ext cx="6214533" cy="3262630"/>
          </a:xfrm>
          <a:ln w="76200">
            <a:solidFill>
              <a:srgbClr val="FFFF00"/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74" y="3182856"/>
            <a:ext cx="1943359" cy="19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dirty="0" smtClean="0"/>
              <a:t>In če povzamemo/ponovimo: </a:t>
            </a:r>
            <a:br>
              <a:rPr lang="sl-SI" dirty="0" smtClean="0"/>
            </a:br>
            <a:r>
              <a:rPr lang="sl-SI" dirty="0" smtClean="0">
                <a:solidFill>
                  <a:srgbClr val="FF0000"/>
                </a:solidFill>
              </a:rPr>
              <a:t>Kako in kje usvoji otrok socialne veščine?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427111"/>
            <a:ext cx="9601196" cy="3714045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r>
              <a:rPr lang="sl-SI" sz="3600" u="sng" dirty="0" smtClean="0"/>
              <a:t>Otrok jih usvaja/se jih uči:</a:t>
            </a:r>
          </a:p>
          <a:p>
            <a:pPr>
              <a:buFontTx/>
              <a:buChar char="-"/>
            </a:pPr>
            <a:r>
              <a:rPr lang="sl-SI" b="1" dirty="0" smtClean="0">
                <a:solidFill>
                  <a:schemeClr val="accent4">
                    <a:lumMod val="75000"/>
                  </a:schemeClr>
                </a:solidFill>
              </a:rPr>
              <a:t>V primarnem okolju, v družini</a:t>
            </a:r>
            <a:r>
              <a:rPr lang="sl-SI" dirty="0" smtClean="0"/>
              <a:t>, skozi vključenost v delo, igro, odnose in  komunikacijo z člani družine;</a:t>
            </a:r>
          </a:p>
          <a:p>
            <a:pPr>
              <a:buFontTx/>
              <a:buChar char="-"/>
            </a:pPr>
            <a:r>
              <a:rPr lang="sl-SI" b="1" dirty="0" smtClean="0">
                <a:solidFill>
                  <a:srgbClr val="002060"/>
                </a:solidFill>
              </a:rPr>
              <a:t>V sekundarnem okolju, v šoli</a:t>
            </a:r>
            <a:r>
              <a:rPr lang="sl-SI" dirty="0" smtClean="0"/>
              <a:t>, skozi </a:t>
            </a:r>
            <a:r>
              <a:rPr lang="sl-SI" dirty="0"/>
              <a:t>aktivno vključenost v skupino vrstnikov, kjer mu je omogočena pozitivna izkušnja lastnih spretnosti in </a:t>
            </a:r>
            <a:r>
              <a:rPr lang="sl-SI" dirty="0" smtClean="0"/>
              <a:t>sposobnosti;</a:t>
            </a:r>
          </a:p>
          <a:p>
            <a:pPr>
              <a:buFontTx/>
              <a:buChar char="-"/>
            </a:pPr>
            <a:r>
              <a:rPr lang="sl-SI" dirty="0" smtClean="0"/>
              <a:t>Skozi odnose z ljudmi, ki jih srečuje v različnih življenjskih situacijah, v katerih se znajde.</a:t>
            </a:r>
          </a:p>
          <a:p>
            <a:pPr>
              <a:buFontTx/>
              <a:buChar char="-"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48508" y="2160851"/>
            <a:ext cx="2348089" cy="8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800" y="112889"/>
            <a:ext cx="9675813" cy="1792111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POTI ODRAŠČANJA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83733" y="2133599"/>
            <a:ext cx="10420879" cy="448168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b="1" dirty="0" smtClean="0"/>
              <a:t>MLAD ČOVEK NAJ: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Postane manj odvisen od svojih staršev; postane naj samostojen;</a:t>
            </a:r>
          </a:p>
          <a:p>
            <a:r>
              <a:rPr lang="sl-SI" dirty="0"/>
              <a:t>S</a:t>
            </a:r>
            <a:r>
              <a:rPr lang="sl-SI" dirty="0" smtClean="0"/>
              <a:t>i pridobi svoje mesto</a:t>
            </a:r>
            <a:r>
              <a:rPr lang="sl-SI" dirty="0">
                <a:solidFill>
                  <a:prstClr val="black"/>
                </a:solidFill>
              </a:rPr>
              <a:t> </a:t>
            </a:r>
            <a:r>
              <a:rPr lang="sl-SI" dirty="0" smtClean="0">
                <a:solidFill>
                  <a:prstClr val="black"/>
                </a:solidFill>
              </a:rPr>
              <a:t>v krogu vrstnikov</a:t>
            </a:r>
            <a:r>
              <a:rPr lang="sl-SI" dirty="0" smtClean="0"/>
              <a:t>;</a:t>
            </a:r>
          </a:p>
          <a:p>
            <a:r>
              <a:rPr lang="sl-SI" dirty="0" smtClean="0"/>
              <a:t>Se sprijazni s svojim videzom;</a:t>
            </a:r>
          </a:p>
          <a:p>
            <a:r>
              <a:rPr lang="sl-SI" dirty="0" smtClean="0"/>
              <a:t>Sprejme svojo spolno vlogo in vzpostavi odnos do drugega spola;</a:t>
            </a:r>
          </a:p>
          <a:p>
            <a:r>
              <a:rPr lang="sl-SI" dirty="0" smtClean="0"/>
              <a:t>Misli na delo in poklic, ki ga bo opravljal;</a:t>
            </a:r>
          </a:p>
          <a:p>
            <a:r>
              <a:rPr lang="sl-SI" dirty="0" smtClean="0"/>
              <a:t>V šoli in v drugih skupnostih spoznava, da se je potrebno prilagajati tudi drugim ljudem;</a:t>
            </a:r>
          </a:p>
          <a:p>
            <a:r>
              <a:rPr lang="sl-SI" dirty="0" smtClean="0"/>
              <a:t>Pri tem, ko ve kaj hoče, se nauči sprejemati tudi drugačno mnenje;</a:t>
            </a:r>
          </a:p>
          <a:p>
            <a:r>
              <a:rPr lang="sl-SI" dirty="0" smtClean="0"/>
              <a:t>Razvije občutek odgovornosti do sebe in do drugih</a:t>
            </a:r>
            <a:r>
              <a:rPr lang="sl-SI" dirty="0"/>
              <a:t>;</a:t>
            </a:r>
            <a:endParaRPr lang="sl-SI" dirty="0" smtClean="0"/>
          </a:p>
          <a:p>
            <a:pPr marL="457200" lvl="1" indent="0">
              <a:buClr>
                <a:srgbClr val="A53010"/>
              </a:buClr>
              <a:buNone/>
            </a:pPr>
            <a:r>
              <a:rPr lang="sl-SI" dirty="0">
                <a:solidFill>
                  <a:prstClr val="black"/>
                </a:solidFill>
              </a:rPr>
              <a:t>Se nauči drugačnega odnosa do staršev, saj ni več otrok.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112889"/>
            <a:ext cx="3071812" cy="18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49779" y="624110"/>
            <a:ext cx="9754834" cy="1509490"/>
          </a:xfrm>
          <a:ln w="28575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sl-SI" sz="2400" dirty="0" smtClean="0">
                <a:solidFill>
                  <a:srgbClr val="FF0000"/>
                </a:solidFill>
              </a:rPr>
              <a:t>PO SNOVEH, KI OMAMLJAJO (ALKOHOL, DROGE, CIGARETI), HITREJE POSEŽEJO (</a:t>
            </a:r>
            <a:r>
              <a:rPr lang="sl-SI" sz="2400" dirty="0">
                <a:solidFill>
                  <a:srgbClr val="FF0000"/>
                </a:solidFill>
              </a:rPr>
              <a:t>z</a:t>
            </a:r>
            <a:r>
              <a:rPr lang="sl-SI" sz="2400" dirty="0" smtClean="0">
                <a:solidFill>
                  <a:srgbClr val="FF0000"/>
                </a:solidFill>
              </a:rPr>
              <a:t>apadejo </a:t>
            </a:r>
            <a:r>
              <a:rPr lang="sl-SI" sz="2400" dirty="0">
                <a:solidFill>
                  <a:srgbClr val="FF0000"/>
                </a:solidFill>
              </a:rPr>
              <a:t>v skušnjavo, ko jim kdo ponudi omamno </a:t>
            </a:r>
            <a:r>
              <a:rPr lang="sl-SI" sz="2400" dirty="0" smtClean="0">
                <a:solidFill>
                  <a:srgbClr val="FF0000"/>
                </a:solidFill>
              </a:rPr>
              <a:t>snov)  TISTI, KI NIMAJO RAZVITIH SOCIALNIH VEŠČIN:</a:t>
            </a:r>
            <a:br>
              <a:rPr lang="sl-SI" sz="2400" dirty="0" smtClean="0">
                <a:solidFill>
                  <a:srgbClr val="FF0000"/>
                </a:solidFill>
              </a:rPr>
            </a:b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7868" y="2314223"/>
            <a:ext cx="10419644" cy="4312355"/>
          </a:xfrm>
          <a:ln w="19050"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sl-SI" sz="4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</a:t>
            </a:r>
            <a:endParaRPr lang="sl-SI" sz="4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l-SI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prenesejo razočaranj, se ne poberejo, </a:t>
            </a:r>
          </a:p>
          <a:p>
            <a:pPr marL="0" indent="0">
              <a:buNone/>
            </a:pPr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obupujejo in ne iščejo rešitev;</a:t>
            </a:r>
          </a:p>
          <a:p>
            <a:pPr marL="0" indent="0">
              <a:buNone/>
            </a:pPr>
            <a:endParaRPr lang="sl-SI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l-SI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znajo se spoprijeti s konflikti;</a:t>
            </a:r>
          </a:p>
          <a:p>
            <a:endParaRPr lang="sl-SI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l-SI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Niso ponotranjili vrednot </a:t>
            </a:r>
          </a:p>
          <a:p>
            <a:pPr marL="0" indent="0">
              <a:buNone/>
            </a:pPr>
            <a:r>
              <a:rPr lang="sl-SI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odgovornosti, dela, </a:t>
            </a:r>
          </a:p>
          <a:p>
            <a:pPr marL="0" indent="0">
              <a:buNone/>
            </a:pPr>
            <a:r>
              <a:rPr lang="sl-SI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vztrajnosti, sočutja.</a:t>
            </a:r>
            <a:endParaRPr lang="sl-SI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3" y="3601156"/>
            <a:ext cx="4199467" cy="29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dirty="0" smtClean="0">
                <a:solidFill>
                  <a:srgbClr val="FF0000"/>
                </a:solidFill>
              </a:rPr>
              <a:t>… že z učenjem pravil vsakdanjega bontona(del Hišnega reda šole), smo naredili veliko…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438400"/>
            <a:ext cx="9601196" cy="34374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V </a:t>
            </a:r>
            <a:r>
              <a:rPr lang="sl-SI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šoli, doma in v družbi, se </a:t>
            </a: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pozdravljamo s pozdravi » Dobro jutro«, »Dober dan«.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Učitelje in </a:t>
            </a:r>
            <a:r>
              <a:rPr lang="sl-SI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druge zaposlene </a:t>
            </a: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vikamo</a:t>
            </a:r>
            <a:r>
              <a:rPr lang="sl-SI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 Vikamo vse odrasle osebe, ki jih srečamo izven doma in jih ne poznamo osebno.</a:t>
            </a:r>
            <a:endParaRPr lang="sl-SI" sz="1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Smo prijazni in si prizadevamo za dobro počutje </a:t>
            </a:r>
            <a:r>
              <a:rPr lang="sl-SI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vsakega človeka.</a:t>
            </a:r>
            <a:endParaRPr lang="sl-SI" sz="1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Pogovarjamo se spoštljivo, smo vljudni in ne kričimo.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Ne skačemo v besedo - dvignemo roko, če imamo vprašanje ali želimo nekaj povedati.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Po hodnikih </a:t>
            </a:r>
            <a:r>
              <a:rPr lang="sl-SI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in drugih prostorih hodimo </a:t>
            </a: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umirjeno, brez tekanja, prerivanja in nasilnega vedenja.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Prevzemamo odgovornost za svoje ravnanje in vedenje.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</a:pPr>
            <a:r>
              <a:rPr lang="sl-SI" sz="1800" b="1" dirty="0">
                <a:solidFill>
                  <a:schemeClr val="tx1"/>
                </a:solidFill>
                <a:cs typeface="Arial" panose="020B0604020202020204" pitchFamily="34" charset="0"/>
              </a:rPr>
              <a:t>Spoštujemo sebe in druge.</a:t>
            </a:r>
            <a:r>
              <a:rPr lang="sl-SI" sz="500" b="1" dirty="0">
                <a:solidFill>
                  <a:schemeClr val="tx1"/>
                </a:solidFill>
              </a:rPr>
              <a:t>                                                            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48508" y="5015972"/>
            <a:ext cx="2348089" cy="8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SOCIALNE VEŠČINE?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b="1" dirty="0">
              <a:solidFill>
                <a:srgbClr val="0070C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493912"/>
          </a:xfrm>
        </p:spPr>
        <p:txBody>
          <a:bodyPr>
            <a:normAutofit fontScale="92500" lnSpcReduction="20000"/>
          </a:bodyPr>
          <a:lstStyle/>
          <a:p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Socialne veščine so </a:t>
            </a:r>
            <a:r>
              <a:rPr lang="sl-SI" sz="4000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načini, kako vzpostavljamo stik z drugimi 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l-SI" sz="4000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vključujemo v svoje okolje 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družino, razred, </a:t>
            </a:r>
            <a:r>
              <a:rPr lang="sl-SI" sz="4000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službo 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širšo skupnost. </a:t>
            </a:r>
            <a:endParaRPr lang="sl-SI" sz="4000" dirty="0" smtClean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4000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Socialne 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veščine </a:t>
            </a:r>
            <a:r>
              <a:rPr lang="sl-SI" sz="4000" u="sng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niso prirojene 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l-SI" sz="4000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moramo se jih naučiti.</a:t>
            </a:r>
            <a:r>
              <a:rPr lang="sl-SI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Čim prej, saj je to potrebno za uspeh v šoli, pri delu, in v vseh odnosih v življenju.</a:t>
            </a:r>
            <a:r>
              <a:rPr lang="sl-SI" sz="36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36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124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28890"/>
          </a:xfrm>
        </p:spPr>
        <p:txBody>
          <a:bodyPr/>
          <a:lstStyle/>
          <a:p>
            <a:r>
              <a:rPr lang="sl-SI" dirty="0" smtClean="0">
                <a:latin typeface="+mn-lt"/>
              </a:rPr>
              <a:t>Kdo je socialno uspešen otrok, učenec?</a:t>
            </a:r>
            <a:endParaRPr lang="sl-SI" dirty="0"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b="1" dirty="0" smtClean="0"/>
              <a:t>Je tisti, ki </a:t>
            </a:r>
            <a:r>
              <a:rPr lang="sl-SI" b="1" dirty="0" smtClean="0">
                <a:solidFill>
                  <a:srgbClr val="FF0000"/>
                </a:solidFill>
              </a:rPr>
              <a:t>se zaveda </a:t>
            </a:r>
            <a:r>
              <a:rPr lang="sl-SI" b="1" dirty="0" smtClean="0"/>
              <a:t>(</a:t>
            </a:r>
            <a:r>
              <a:rPr lang="sl-SI" b="1" dirty="0" smtClean="0">
                <a:solidFill>
                  <a:srgbClr val="FF0000"/>
                </a:solidFill>
              </a:rPr>
              <a:t>pozna, spoštuje, sprejema</a:t>
            </a:r>
            <a:r>
              <a:rPr lang="sl-SI" b="1" dirty="0" smtClean="0"/>
              <a:t>) </a:t>
            </a:r>
            <a:r>
              <a:rPr lang="sl-SI" b="1" dirty="0" smtClean="0">
                <a:solidFill>
                  <a:srgbClr val="FF0000"/>
                </a:solidFill>
              </a:rPr>
              <a:t>samega sebe</a:t>
            </a:r>
            <a:r>
              <a:rPr lang="sl-SI" b="1" dirty="0" smtClean="0"/>
              <a:t>, ljudi okoli sebe in družbe v širšem smislu,</a:t>
            </a:r>
          </a:p>
          <a:p>
            <a:r>
              <a:rPr lang="sl-SI" b="1" dirty="0" smtClean="0">
                <a:solidFill>
                  <a:srgbClr val="FF0000"/>
                </a:solidFill>
              </a:rPr>
              <a:t>Ima nek sistem vrednot</a:t>
            </a:r>
            <a:r>
              <a:rPr lang="sl-SI" b="1" dirty="0" smtClean="0"/>
              <a:t>, ki jih je sčasoma privzel za sebi lastne in pomembne; </a:t>
            </a:r>
            <a:r>
              <a:rPr lang="sl-SI" b="1" dirty="0" smtClean="0">
                <a:solidFill>
                  <a:srgbClr val="FF0000"/>
                </a:solidFill>
              </a:rPr>
              <a:t>skuša se jih držati</a:t>
            </a:r>
            <a:r>
              <a:rPr lang="sl-SI" b="1" dirty="0" smtClean="0"/>
              <a:t>,</a:t>
            </a:r>
          </a:p>
          <a:p>
            <a:r>
              <a:rPr lang="sl-SI" b="1" dirty="0" smtClean="0">
                <a:solidFill>
                  <a:srgbClr val="FF0000"/>
                </a:solidFill>
              </a:rPr>
              <a:t>Zna si postavljati kratkoročne in dolgoročne cilje</a:t>
            </a:r>
            <a:r>
              <a:rPr lang="sl-SI" b="1" dirty="0" smtClean="0"/>
              <a:t>; zanje se je pripravljen potruditi,</a:t>
            </a:r>
          </a:p>
          <a:p>
            <a:r>
              <a:rPr lang="sl-SI" b="1" dirty="0" smtClean="0">
                <a:solidFill>
                  <a:srgbClr val="FF0000"/>
                </a:solidFill>
              </a:rPr>
              <a:t>Zna se spopasti s problemi</a:t>
            </a:r>
            <a:r>
              <a:rPr lang="sl-SI" b="1" dirty="0" smtClean="0"/>
              <a:t>, ki mu prihajajo na pot; </a:t>
            </a:r>
            <a:r>
              <a:rPr lang="sl-SI" b="1" dirty="0" smtClean="0">
                <a:solidFill>
                  <a:srgbClr val="FF0000"/>
                </a:solidFill>
              </a:rPr>
              <a:t>zaveda se, 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   da so rešljivi</a:t>
            </a:r>
            <a:r>
              <a:rPr lang="sl-SI" b="1" dirty="0" smtClean="0"/>
              <a:t>, da je vedno možno izbirati med več rešitvami </a:t>
            </a:r>
            <a:r>
              <a:rPr lang="sl-SI" b="1" dirty="0" smtClean="0">
                <a:solidFill>
                  <a:srgbClr val="FF0000"/>
                </a:solidFill>
              </a:rPr>
              <a:t>in 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   zna se odločati za ustrezno</a:t>
            </a:r>
            <a:r>
              <a:rPr lang="sl-SI" b="1" dirty="0" smtClean="0"/>
              <a:t>.</a:t>
            </a:r>
          </a:p>
          <a:p>
            <a:endParaRPr lang="sl-SI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08532" y="5015972"/>
            <a:ext cx="2348089" cy="8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i="1" dirty="0"/>
              <a:t>Čez petdeset let ne bo več pomembno, kakšen avto ste vozili,</a:t>
            </a:r>
            <a:br>
              <a:rPr lang="sl-SI" i="1" dirty="0"/>
            </a:br>
            <a:r>
              <a:rPr lang="sl-SI" i="1" dirty="0"/>
              <a:t>v kakšni hiši ste živeli, koliko ste imeli na bančnem računu in kako ste se oblačili.</a:t>
            </a:r>
            <a:br>
              <a:rPr lang="sl-SI" i="1" dirty="0"/>
            </a:br>
            <a:r>
              <a:rPr lang="sl-SI" i="1" dirty="0"/>
              <a:t>A svet bo morda za odtenek boljši, ker ste bili pomembni v življenju nekega otroka</a:t>
            </a:r>
            <a:r>
              <a:rPr lang="sl-SI" i="1" dirty="0" smtClean="0"/>
              <a:t>.</a:t>
            </a:r>
            <a:br>
              <a:rPr lang="sl-SI" i="1" dirty="0" smtClean="0"/>
            </a:br>
            <a:endParaRPr lang="sl-SI" i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idx="1"/>
          </p:nvPr>
        </p:nvSpPr>
        <p:spPr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algn="l"/>
            <a:r>
              <a:rPr lang="sl-SI" sz="3200" dirty="0" smtClean="0">
                <a:solidFill>
                  <a:srgbClr val="002060"/>
                </a:solidFill>
              </a:rPr>
              <a:t>Naši </a:t>
            </a:r>
            <a:r>
              <a:rPr lang="sl-SI" sz="3200" dirty="0">
                <a:solidFill>
                  <a:srgbClr val="002060"/>
                </a:solidFill>
              </a:rPr>
              <a:t>otroci potrebujejo </a:t>
            </a:r>
            <a:r>
              <a:rPr lang="sl-SI" sz="3200" dirty="0" smtClean="0">
                <a:solidFill>
                  <a:srgbClr val="002060"/>
                </a:solidFill>
              </a:rPr>
              <a:t>naše </a:t>
            </a:r>
            <a:r>
              <a:rPr lang="sl-SI" sz="3200" dirty="0">
                <a:solidFill>
                  <a:srgbClr val="002060"/>
                </a:solidFill>
              </a:rPr>
              <a:t>besede, čas, vzgled. </a:t>
            </a:r>
            <a:r>
              <a:rPr lang="sl-SI" sz="3200" dirty="0" smtClean="0">
                <a:solidFill>
                  <a:srgbClr val="002060"/>
                </a:solidFill>
              </a:rPr>
              <a:t>Naučimo </a:t>
            </a:r>
            <a:r>
              <a:rPr lang="sl-SI" sz="3200" dirty="0">
                <a:solidFill>
                  <a:srgbClr val="002060"/>
                </a:solidFill>
              </a:rPr>
              <a:t>jih biti </a:t>
            </a:r>
            <a:r>
              <a:rPr lang="sl-SI" sz="3200" dirty="0" smtClean="0">
                <a:solidFill>
                  <a:srgbClr val="002060"/>
                </a:solidFill>
              </a:rPr>
              <a:t>odločni, odgovorni</a:t>
            </a:r>
            <a:r>
              <a:rPr lang="sl-SI" sz="3200" dirty="0">
                <a:solidFill>
                  <a:srgbClr val="002060"/>
                </a:solidFill>
              </a:rPr>
              <a:t>, prijazni, </a:t>
            </a:r>
            <a:r>
              <a:rPr lang="sl-SI" sz="3200" dirty="0" smtClean="0">
                <a:solidFill>
                  <a:srgbClr val="002060"/>
                </a:solidFill>
              </a:rPr>
              <a:t>spoštljivi</a:t>
            </a:r>
            <a:r>
              <a:rPr lang="sl-SI" sz="3200" dirty="0">
                <a:solidFill>
                  <a:srgbClr val="002060"/>
                </a:solidFill>
              </a:rPr>
              <a:t>, delovni in </a:t>
            </a:r>
            <a:r>
              <a:rPr lang="sl-SI" sz="3200" dirty="0" smtClean="0">
                <a:solidFill>
                  <a:srgbClr val="002060"/>
                </a:solidFill>
              </a:rPr>
              <a:t>vztrajni.</a:t>
            </a:r>
            <a:endParaRPr lang="sl-SI" sz="3200" dirty="0">
              <a:solidFill>
                <a:srgbClr val="00206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6213" y="3234054"/>
            <a:ext cx="2348089" cy="8598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4302" y="3280304"/>
            <a:ext cx="2348089" cy="8598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42391" y="3280304"/>
            <a:ext cx="2348089" cy="85989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35635" y="3234054"/>
            <a:ext cx="2348089" cy="859896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2023110" y="3244334"/>
            <a:ext cx="10421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>
                <a:latin typeface="Times New Roman" panose="02020603050405020304" pitchFamily="18" charset="0"/>
              </a:rPr>
              <a:t>»Potrpežljivost + vztrajnost = učinek </a:t>
            </a:r>
            <a:r>
              <a:rPr lang="sl-SI" sz="3600" b="1" dirty="0">
                <a:latin typeface="Arial" panose="020B0604020202020204" pitchFamily="34" charset="0"/>
              </a:rPr>
              <a:t>☺</a:t>
            </a:r>
            <a:r>
              <a:rPr lang="sl-SI" sz="3600" b="1" dirty="0">
                <a:latin typeface="Times New Roman" panose="02020603050405020304" pitchFamily="18" charset="0"/>
              </a:rPr>
              <a:t>.«</a:t>
            </a:r>
            <a:endParaRPr lang="sl-SI" sz="3600" b="1" dirty="0"/>
          </a:p>
        </p:txBody>
      </p:sp>
    </p:spTree>
    <p:extLst>
      <p:ext uri="{BB962C8B-B14F-4D97-AF65-F5344CB8AC3E}">
        <p14:creationId xmlns:p14="http://schemas.microsoft.com/office/powerpoint/2010/main" val="10028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Hvala za pozornost in sodelovanje.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0848" y="2427112"/>
            <a:ext cx="6383904" cy="36072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71467" y="5174478"/>
            <a:ext cx="2348089" cy="8598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6044" y="5174478"/>
            <a:ext cx="2348089" cy="8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Odgovornost </a:t>
            </a:r>
            <a:r>
              <a:rPr lang="sl-SI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staršev je vzgojiti odgovornega otroka</a:t>
            </a:r>
            <a:r>
              <a:rPr lang="sl-SI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415822"/>
            <a:ext cx="9601196" cy="3460046"/>
          </a:xfrm>
        </p:spPr>
        <p:txBody>
          <a:bodyPr>
            <a:normAutofit fontScale="85000" lnSpcReduction="20000"/>
          </a:bodyPr>
          <a:lstStyle/>
          <a:p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današnjem svetu je prevzemanje odgovornosti pozabljena dolžnost. </a:t>
            </a:r>
            <a:endParaRPr lang="sl-SI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Odgovornost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 vrlina, ni veščina, je dolžnost. </a:t>
            </a:r>
            <a:endParaRPr lang="sl-SI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Da je učenje odgovornosti pomembno,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starši, v dobi razvoja otroka do 7 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leta,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premalo oziroma sploh ne 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zavedate/zavedamo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sl-SI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Odgovornosti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zaveda in deluje z 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njo,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zelo malo ljudi. Zato so slabi odnosi. Odnosi z otroki, partnerji, starši, zaposlenimi, nadrejenimi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Otrokom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 razvojno igrivo, če dobivajo naloge preko odgovornosti, ki jih razvojno zmorejo. Kalijo jih v zrelejše in čustveno stabilne osebe. </a:t>
            </a:r>
            <a:endParaRPr lang="sl-SI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Žal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imamo, kot starši slabo popotnico za učenje odgovornosti. Prehitro zavijemo v cono udobja in odgovornost prelagamo na druge ali pa prevzemamo od drugih.</a:t>
            </a:r>
            <a:b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35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072444"/>
          </a:xfrm>
        </p:spPr>
        <p:txBody>
          <a:bodyPr>
            <a:noAutofit/>
          </a:bodyPr>
          <a:lstStyle/>
          <a:p>
            <a:r>
              <a:rPr lang="sl-SI" sz="3200" b="1" dirty="0" smtClean="0"/>
              <a:t>ODGOVORNOST</a:t>
            </a:r>
            <a:endParaRPr lang="sl-SI" sz="3200" b="1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293811" y="3036711"/>
            <a:ext cx="5795611" cy="2664178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sl-SI" b="1" dirty="0" smtClean="0"/>
              <a:t>Vrednota, ki jo starši morajo nujno začeti privzgajati otroku že od „malih“ nog in naprej…</a:t>
            </a:r>
          </a:p>
          <a:p>
            <a:pPr marL="285750" indent="-285750" algn="l">
              <a:buFontTx/>
              <a:buChar char="-"/>
            </a:pPr>
            <a:r>
              <a:rPr lang="sl-SI" b="1" dirty="0" smtClean="0"/>
              <a:t>…Vse dokler ne postanejo odrasle in zrele osebe.</a:t>
            </a:r>
          </a:p>
          <a:p>
            <a:pPr marL="285750" indent="-285750" algn="l">
              <a:buFontTx/>
              <a:buChar char="-"/>
            </a:pPr>
            <a:r>
              <a:rPr lang="sl-SI" b="1" dirty="0" smtClean="0"/>
              <a:t>Vse kar smo prej navedli, da je dobro za usvajanje socialnih veščin, je dobro in primerno tudi za lažje </a:t>
            </a:r>
            <a:r>
              <a:rPr lang="sl-SI" b="1" dirty="0" err="1" smtClean="0"/>
              <a:t>privzgajanje</a:t>
            </a:r>
            <a:r>
              <a:rPr lang="sl-SI" b="1" dirty="0" smtClean="0"/>
              <a:t> odgovornosti pri otroku ( branje, pogovarjanje, razdelitev delovnih nalog, </a:t>
            </a:r>
            <a:r>
              <a:rPr lang="sl-SI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skupen prosti čas, gibanje in igra).</a:t>
            </a:r>
            <a:endParaRPr lang="sl-SI" b="1" dirty="0" smtClean="0"/>
          </a:p>
          <a:p>
            <a:pPr marL="285750" indent="-285750">
              <a:buFontTx/>
              <a:buChar char="-"/>
            </a:pPr>
            <a:endParaRPr lang="sl-SI" dirty="0"/>
          </a:p>
        </p:txBody>
      </p:sp>
      <p:pic>
        <p:nvPicPr>
          <p:cNvPr id="5" name="Označba mesta vsebine 4" descr="11 vprašanj, zaradi katerih bodo vaši otroci srečnejši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111022"/>
            <a:ext cx="4120444" cy="3127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jih otroci </a:t>
            </a:r>
            <a:r>
              <a:rPr lang="sl-SI" b="1" dirty="0" smtClean="0">
                <a:solidFill>
                  <a:srgbClr val="FF0000"/>
                </a:solidFill>
              </a:rPr>
              <a:t>NE</a:t>
            </a:r>
            <a:r>
              <a:rPr lang="sl-SI" dirty="0" smtClean="0"/>
              <a:t> bodo pridobili </a:t>
            </a:r>
            <a:r>
              <a:rPr lang="sl-SI" b="1" dirty="0" smtClean="0">
                <a:solidFill>
                  <a:srgbClr val="FF0000"/>
                </a:solidFill>
              </a:rPr>
              <a:t>!!!!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7644" y="2353732"/>
            <a:ext cx="10656712" cy="3764846"/>
          </a:xfrm>
        </p:spPr>
        <p:txBody>
          <a:bodyPr>
            <a:normAutofit fontScale="92500" lnSpcReduction="20000"/>
          </a:bodyPr>
          <a:lstStyle/>
          <a:p>
            <a:r>
              <a:rPr lang="sl-SI" b="1" u="sng" dirty="0" smtClean="0">
                <a:solidFill>
                  <a:srgbClr val="C00000"/>
                </a:solidFill>
              </a:rPr>
              <a:t>Če jim starši ne dajo dela in odgovornosti; </a:t>
            </a:r>
          </a:p>
          <a:p>
            <a:r>
              <a:rPr lang="sl-SI" b="1" u="sng" dirty="0" smtClean="0">
                <a:solidFill>
                  <a:srgbClr val="C00000"/>
                </a:solidFill>
              </a:rPr>
              <a:t>Če starši ne preživljajo </a:t>
            </a:r>
            <a:r>
              <a:rPr lang="sl-SI" b="1" u="sng" dirty="0">
                <a:solidFill>
                  <a:srgbClr val="C00000"/>
                </a:solidFill>
              </a:rPr>
              <a:t>aktivnega prostega časa skupaj z njimi</a:t>
            </a:r>
            <a:r>
              <a:rPr lang="sl-SI" b="1" u="sng" dirty="0" smtClean="0">
                <a:solidFill>
                  <a:srgbClr val="C00000"/>
                </a:solidFill>
              </a:rPr>
              <a:t>;</a:t>
            </a:r>
          </a:p>
          <a:p>
            <a:r>
              <a:rPr lang="sl-SI" b="1" u="sng" dirty="0" smtClean="0">
                <a:solidFill>
                  <a:srgbClr val="C00000"/>
                </a:solidFill>
              </a:rPr>
              <a:t>Če ne berejo.</a:t>
            </a:r>
          </a:p>
          <a:p>
            <a:pPr lvl="0">
              <a:buClr>
                <a:srgbClr val="83992A"/>
              </a:buClr>
            </a:pPr>
            <a:r>
              <a:rPr lang="sl-SI" sz="2500" b="1" u="sng" dirty="0">
                <a:solidFill>
                  <a:srgbClr val="C00000"/>
                </a:solidFill>
              </a:rPr>
              <a:t>Če preveč časa preživljajo v virtualnem svetu (razvoj tehnologije</a:t>
            </a:r>
            <a:r>
              <a:rPr lang="sl-SI" sz="2500" b="1" u="sng" dirty="0" smtClean="0">
                <a:solidFill>
                  <a:srgbClr val="C00000"/>
                </a:solidFill>
              </a:rPr>
              <a:t>);</a:t>
            </a:r>
          </a:p>
          <a:p>
            <a:pPr lvl="0">
              <a:buClr>
                <a:srgbClr val="83992A"/>
              </a:buClr>
            </a:pPr>
            <a:r>
              <a:rPr lang="sl-SI" sz="2200" b="1" u="sng" dirty="0">
                <a:solidFill>
                  <a:srgbClr val="C00000"/>
                </a:solidFill>
              </a:rPr>
              <a:t>Če so igro na igrišču in komunikacijo z vrstniki zamenjali z likom junaka v igricah ali z “druženjem” na socialnih omrežjih; </a:t>
            </a:r>
            <a:endParaRPr lang="sl-SI" b="1" u="sng" dirty="0" smtClean="0">
              <a:solidFill>
                <a:srgbClr val="C00000"/>
              </a:solidFill>
            </a:endParaRPr>
          </a:p>
          <a:p>
            <a:r>
              <a:rPr lang="sl-SI" b="1" u="sng" dirty="0" smtClean="0">
                <a:solidFill>
                  <a:srgbClr val="C00000"/>
                </a:solidFill>
              </a:rPr>
              <a:t>Če nikoli ne obiščejo kraje in ljudi izven svoje domače vasi, mesta.</a:t>
            </a:r>
            <a:endParaRPr lang="sl-SI" b="1" u="sng" dirty="0">
              <a:solidFill>
                <a:srgbClr val="C00000"/>
              </a:solidFill>
            </a:endParaRPr>
          </a:p>
          <a:p>
            <a:r>
              <a:rPr lang="sl-SI" b="1" dirty="0" smtClean="0">
                <a:solidFill>
                  <a:schemeClr val="accent3">
                    <a:lumMod val="50000"/>
                  </a:schemeClr>
                </a:solidFill>
              </a:rPr>
              <a:t>Posledično </a:t>
            </a:r>
            <a:r>
              <a:rPr lang="sl-SI" b="1" dirty="0">
                <a:solidFill>
                  <a:schemeClr val="accent3">
                    <a:lumMod val="50000"/>
                  </a:schemeClr>
                </a:solidFill>
              </a:rPr>
              <a:t>imajo vedno slabše razvite socialne veščine, ki so nujne za samostojno zdravo odraščanje: ne znajo več komunicirati, se igrati, reševati konfliktov in iskati skupnih rešitev.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43" y="1851377"/>
            <a:ext cx="1914166" cy="19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b="1" dirty="0" smtClean="0">
                <a:solidFill>
                  <a:srgbClr val="FF0000"/>
                </a:solidFill>
              </a:rPr>
              <a:t>  Kako </a:t>
            </a:r>
            <a:r>
              <a:rPr lang="sl-SI" b="1" dirty="0">
                <a:solidFill>
                  <a:srgbClr val="FF0000"/>
                </a:solidFill>
              </a:rPr>
              <a:t>otroci socialnih veščin </a:t>
            </a:r>
            <a:r>
              <a:rPr lang="sl-SI" b="1" dirty="0" smtClean="0">
                <a:solidFill>
                  <a:srgbClr val="FF0000"/>
                </a:solidFill>
              </a:rPr>
              <a:t>NE</a:t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  bodo usvojili (se naučili, priučiti se) </a:t>
            </a:r>
            <a:r>
              <a:rPr lang="sl-SI" b="1" dirty="0">
                <a:solidFill>
                  <a:srgbClr val="FF0000"/>
                </a:solidFill>
              </a:rPr>
              <a:t>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solidFill>
            <a:srgbClr val="FFFF66"/>
          </a:solidFill>
        </p:spPr>
        <p:txBody>
          <a:bodyPr/>
          <a:lstStyle/>
          <a:p>
            <a:pPr lvl="0">
              <a:buClr>
                <a:srgbClr val="83992A"/>
              </a:buClr>
            </a:pP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Če jim starši ne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podelite dovolj </a:t>
            </a: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dela in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odgovornosti…</a:t>
            </a:r>
          </a:p>
          <a:p>
            <a:pPr lvl="0">
              <a:buClr>
                <a:srgbClr val="83992A"/>
              </a:buClr>
            </a:pPr>
            <a:endParaRPr lang="sl-SI" sz="4400" b="1" dirty="0">
              <a:solidFill>
                <a:srgbClr val="44709D">
                  <a:lumMod val="50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4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29" y="3993918"/>
            <a:ext cx="3423748" cy="19643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56" y="3993918"/>
            <a:ext cx="3759024" cy="2243194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59" y="4035123"/>
            <a:ext cx="2712639" cy="1881949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19" y="4775201"/>
            <a:ext cx="1371600" cy="1371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80" y="4775201"/>
            <a:ext cx="1371600" cy="13716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44" y="1005417"/>
            <a:ext cx="1553267" cy="12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b="1" dirty="0">
                <a:solidFill>
                  <a:srgbClr val="FF0000"/>
                </a:solidFill>
              </a:rPr>
              <a:t>Ne pozabite: </a:t>
            </a:r>
            <a:br>
              <a:rPr lang="sl-SI" sz="4000" b="1" dirty="0">
                <a:solidFill>
                  <a:srgbClr val="FF0000"/>
                </a:solidFill>
              </a:rPr>
            </a:br>
            <a:r>
              <a:rPr lang="sl-SI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OTROKE SPODBUJAJTE K DELU IN GIBANJU V HIŠI IN NA PROSTEM ŽE </a:t>
            </a:r>
            <a:r>
              <a:rPr lang="sl-SI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OD MALIH NOG </a:t>
            </a:r>
            <a:r>
              <a:rPr lang="sl-SI" sz="3200" b="1" dirty="0">
                <a:solidFill>
                  <a:srgbClr val="FF0000"/>
                </a:solidFill>
              </a:rPr>
              <a:t>!!!!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83733" y="2556932"/>
            <a:ext cx="9931400" cy="331893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000" b="1" dirty="0" smtClean="0">
                <a:solidFill>
                  <a:schemeClr val="tx1"/>
                </a:solidFill>
              </a:rPr>
              <a:t>Otroke vzpodbujajte k igri z vrstniki; naj brcajo žogo na igrišču, tečejo, plezajo po drevesih, skačejo…</a:t>
            </a:r>
          </a:p>
          <a:p>
            <a:r>
              <a:rPr lang="sl-SI" sz="2000" b="1" dirty="0" smtClean="0">
                <a:solidFill>
                  <a:schemeClr val="tx1"/>
                </a:solidFill>
              </a:rPr>
              <a:t>Omogočite in navdušite jih za gibanje tako, da jim kupite kolo, rolerje, sanke, smučke, kotalke, drsalke in ustrezno opremo;</a:t>
            </a:r>
          </a:p>
          <a:p>
            <a:r>
              <a:rPr lang="sl-SI" sz="2000" b="1" dirty="0" smtClean="0">
                <a:solidFill>
                  <a:schemeClr val="tx1"/>
                </a:solidFill>
              </a:rPr>
              <a:t>Bodite jim vzgled in tudi sami posvetite določen del dneva gibanju.</a:t>
            </a:r>
            <a:endParaRPr lang="sl-SI" sz="2000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4407463"/>
            <a:ext cx="2607733" cy="1739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34" y="4382421"/>
            <a:ext cx="2686756" cy="17894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11" y="4334825"/>
            <a:ext cx="2720622" cy="18119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44" y="5102578"/>
            <a:ext cx="773290" cy="7732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56" y="4697176"/>
            <a:ext cx="1137355" cy="11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Ne pozabite: </a:t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sz="3600" b="1" dirty="0" smtClean="0"/>
              <a:t>OTROCI RADI DELAJO ŽE  OD MALIH NOG </a:t>
            </a:r>
            <a:r>
              <a:rPr lang="sl-SI" sz="3600" b="1" dirty="0" smtClean="0">
                <a:solidFill>
                  <a:srgbClr val="FF0000"/>
                </a:solidFill>
              </a:rPr>
              <a:t>!!!!</a:t>
            </a:r>
            <a:endParaRPr lang="sl-SI" sz="3600" b="1" dirty="0">
              <a:solidFill>
                <a:srgbClr val="FF0000"/>
              </a:solidFill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5066" y="2977953"/>
            <a:ext cx="2109715" cy="2109715"/>
          </a:xfrm>
          <a:prstGeom prst="rect">
            <a:avLst/>
          </a:prstGeom>
        </p:spPr>
      </p:pic>
      <p:pic>
        <p:nvPicPr>
          <p:cNvPr id="4" name="Picture 6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43927"/>
            <a:ext cx="4704821" cy="333193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51" y="2543927"/>
            <a:ext cx="2799292" cy="3552073"/>
          </a:xfrm>
          <a:prstGeom prst="rect">
            <a:avLst/>
          </a:prstGeom>
          <a:noFill/>
          <a:ln w="571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b="1" dirty="0">
                <a:solidFill>
                  <a:srgbClr val="FF0000"/>
                </a:solidFill>
              </a:rPr>
              <a:t>Kako </a:t>
            </a:r>
            <a:r>
              <a:rPr lang="sl-SI" b="1" dirty="0" smtClean="0">
                <a:solidFill>
                  <a:srgbClr val="FF0000"/>
                </a:solidFill>
              </a:rPr>
              <a:t>vaši otroci </a:t>
            </a:r>
            <a:r>
              <a:rPr lang="sl-SI" b="1" dirty="0">
                <a:solidFill>
                  <a:srgbClr val="FF0000"/>
                </a:solidFill>
              </a:rPr>
              <a:t>socialnih veščin </a:t>
            </a: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NE </a:t>
            </a:r>
            <a:r>
              <a:rPr lang="sl-SI" b="1" dirty="0">
                <a:solidFill>
                  <a:srgbClr val="FF0000"/>
                </a:solidFill>
              </a:rPr>
              <a:t>bodo pridobili 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83992A"/>
              </a:buClr>
            </a:pP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Če starši ne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preživljate </a:t>
            </a: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aktivnega prostega časa skupaj z </a:t>
            </a:r>
            <a:r>
              <a:rPr lang="sl-SI" sz="4400" b="1" dirty="0" smtClean="0">
                <a:solidFill>
                  <a:srgbClr val="44709D">
                    <a:lumMod val="50000"/>
                  </a:srgbClr>
                </a:solidFill>
              </a:rPr>
              <a:t>njimi…</a:t>
            </a:r>
            <a:endParaRPr lang="sl-SI" sz="4400" b="1" dirty="0">
              <a:solidFill>
                <a:srgbClr val="44709D">
                  <a:lumMod val="50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74" y="4109240"/>
            <a:ext cx="2884512" cy="19247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277" y="4078727"/>
            <a:ext cx="2800117" cy="20891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7" y="4051738"/>
            <a:ext cx="2857500" cy="21431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23" y="2675466"/>
            <a:ext cx="1335413" cy="13762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969" y="1078419"/>
            <a:ext cx="1553267" cy="12805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70" y="5342551"/>
            <a:ext cx="852312" cy="85231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57" y="5288094"/>
            <a:ext cx="852312" cy="8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b="1" dirty="0">
                <a:solidFill>
                  <a:srgbClr val="FF0000"/>
                </a:solidFill>
              </a:rPr>
              <a:t>Ne pozabite: </a:t>
            </a:r>
            <a:br>
              <a:rPr lang="sl-SI" sz="4000" b="1" dirty="0">
                <a:solidFill>
                  <a:srgbClr val="FF0000"/>
                </a:solidFill>
              </a:rPr>
            </a:br>
            <a:r>
              <a:rPr lang="sl-SI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OTROCI RADI </a:t>
            </a:r>
            <a:r>
              <a:rPr lang="sl-SI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AKTIVNO PREŽIVLJAJO ČAS, tako v hiši, kakor na prostem </a:t>
            </a:r>
            <a:r>
              <a:rPr lang="sl-SI" sz="3200" b="1" dirty="0">
                <a:solidFill>
                  <a:srgbClr val="FF0000"/>
                </a:solidFill>
              </a:rPr>
              <a:t>!!!!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76" y="2496115"/>
            <a:ext cx="5889448" cy="36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b="1" dirty="0">
                <a:solidFill>
                  <a:srgbClr val="FF0000"/>
                </a:solidFill>
              </a:rPr>
              <a:t>Kako vaši otroci socialnih veščin </a:t>
            </a:r>
            <a:r>
              <a:rPr lang="sl-SI" sz="4000" b="1" dirty="0" smtClean="0">
                <a:solidFill>
                  <a:srgbClr val="FF0000"/>
                </a:solidFill>
              </a:rPr>
              <a:t/>
            </a:r>
            <a:br>
              <a:rPr lang="sl-SI" sz="4000" b="1" dirty="0" smtClean="0">
                <a:solidFill>
                  <a:srgbClr val="FF0000"/>
                </a:solidFill>
              </a:rPr>
            </a:br>
            <a:r>
              <a:rPr lang="sl-SI" sz="4000" b="1" dirty="0" smtClean="0">
                <a:solidFill>
                  <a:srgbClr val="FF0000"/>
                </a:solidFill>
              </a:rPr>
              <a:t>NE </a:t>
            </a:r>
            <a:r>
              <a:rPr lang="sl-SI" sz="4000" b="1" dirty="0">
                <a:solidFill>
                  <a:srgbClr val="FF0000"/>
                </a:solidFill>
              </a:rPr>
              <a:t>bodo </a:t>
            </a:r>
            <a:r>
              <a:rPr lang="sl-SI" sz="4000" b="1" dirty="0" smtClean="0">
                <a:solidFill>
                  <a:srgbClr val="FF0000"/>
                </a:solidFill>
              </a:rPr>
              <a:t>usvojili </a:t>
            </a:r>
            <a:r>
              <a:rPr lang="sl-SI" sz="4000" b="1" dirty="0">
                <a:solidFill>
                  <a:srgbClr val="FF0000"/>
                </a:solidFill>
              </a:rPr>
              <a:t>!!!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83992A"/>
              </a:buClr>
            </a:pPr>
            <a:r>
              <a:rPr lang="sl-SI" sz="4400" b="1" dirty="0">
                <a:solidFill>
                  <a:srgbClr val="44709D">
                    <a:lumMod val="50000"/>
                  </a:srgbClr>
                </a:solidFill>
              </a:rPr>
              <a:t>Če ne berejo.</a:t>
            </a:r>
          </a:p>
          <a:p>
            <a:endParaRPr lang="sl-SI" dirty="0"/>
          </a:p>
        </p:txBody>
      </p:sp>
      <p:sp>
        <p:nvSpPr>
          <p:cNvPr id="4" name="AutoShape 2" descr="Rezultat iskanja slik za OTROK BERE SL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80" y="3589220"/>
            <a:ext cx="3963265" cy="22299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67" y="3589221"/>
            <a:ext cx="3404576" cy="22299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330" y="1053394"/>
            <a:ext cx="1553267" cy="128058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99" y="3907016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69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Jata">
  <a:themeElements>
    <a:clrScheme name="Jat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Jat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at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Jata">
  <a:themeElements>
    <a:clrScheme name="Jat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Jat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at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48881</TotalTime>
  <Words>1173</Words>
  <Application>Microsoft Office PowerPoint</Application>
  <PresentationFormat>Širokozaslonsko</PresentationFormat>
  <Paragraphs>114</Paragraphs>
  <Slides>24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24</vt:i4>
      </vt:variant>
    </vt:vector>
  </HeadingPairs>
  <TitlesOfParts>
    <vt:vector size="34" baseType="lpstr">
      <vt:lpstr>Arial</vt:lpstr>
      <vt:lpstr>Calibri</vt:lpstr>
      <vt:lpstr>Century Gothic</vt:lpstr>
      <vt:lpstr>Garamond</vt:lpstr>
      <vt:lpstr>Times New Roman</vt:lpstr>
      <vt:lpstr>Wingdings</vt:lpstr>
      <vt:lpstr>Wingdings 3</vt:lpstr>
      <vt:lpstr>Naravno</vt:lpstr>
      <vt:lpstr>Jata</vt:lpstr>
      <vt:lpstr>1_Jata</vt:lpstr>
      <vt:lpstr> OTROKOVE SOCIALNE VEŠČINE IN PONOTRANJANJE VREDNOT</vt:lpstr>
      <vt:lpstr> KAJ SO SOCIALNE VEŠČINE? </vt:lpstr>
      <vt:lpstr>Kako jih otroci NE bodo pridobili !!!!</vt:lpstr>
      <vt:lpstr>  Kako otroci socialnih veščin NE   bodo usvojili (se naučili, priučiti se) !!!</vt:lpstr>
      <vt:lpstr>Ne pozabite:  OTROKE SPODBUJAJTE K DELU IN GIBANJU V HIŠI IN NA PROSTEM ŽE OD MALIH NOG !!!!</vt:lpstr>
      <vt:lpstr>Ne pozabite:  OTROCI RADI DELAJO ŽE  OD MALIH NOG !!!!</vt:lpstr>
      <vt:lpstr>Kako vaši otroci socialnih veščin  NE bodo pridobili !!!</vt:lpstr>
      <vt:lpstr>Ne pozabite:  OTROCI RADI AKTIVNO PREŽIVLJAJO ČAS, tako v hiši, kakor na prostem !!!!</vt:lpstr>
      <vt:lpstr>Kako vaši otroci socialnih veščin  NE bodo usvojili !!!</vt:lpstr>
      <vt:lpstr>Ne pozabite:  OTROCI RADI BEREJO ŽE   OD MALIH NOG!!!!</vt:lpstr>
      <vt:lpstr>Kako otroci socialnih veščin  NE bodo pridobili !!!</vt:lpstr>
      <vt:lpstr>Ne pozabite:  OTROCI NE SMEJO BITI LASTNIKI PAMETNIH TELEFONOV DO SVOJEGA 14-TEGA LETA !!!! OBČASNO UPORABO PA JE POTREBNO OMEJITI !!!</vt:lpstr>
      <vt:lpstr>Kako otroci socialnih veščin  NE bodo pridobili !!!</vt:lpstr>
      <vt:lpstr>Kako vaši otroci socialnih veščin  NE bodo pridobili !!!</vt:lpstr>
      <vt:lpstr>Ne pozabite:  OTROCI RADI POTUJEJO V BLIŽNJE IN BOLJ ODDALJENE KRAJE !!!!</vt:lpstr>
      <vt:lpstr>In če povzamemo/ponovimo:  Kako in kje usvoji otrok socialne veščine?</vt:lpstr>
      <vt:lpstr> POTI ODRAŠČANJA</vt:lpstr>
      <vt:lpstr>PO SNOVEH, KI OMAMLJAJO (ALKOHOL, DROGE, CIGARETI), HITREJE POSEŽEJO (zapadejo v skušnjavo, ko jim kdo ponudi omamno snov)  TISTI, KI NIMAJO RAZVITIH SOCIALNIH VEŠČIN: </vt:lpstr>
      <vt:lpstr>… že z učenjem pravil vsakdanjega bontona(del Hišnega reda šole), smo naredili veliko…</vt:lpstr>
      <vt:lpstr>Kdo je socialno uspešen otrok, učenec?</vt:lpstr>
      <vt:lpstr>Čez petdeset let ne bo več pomembno, kakšen avto ste vozili, v kakšni hiši ste živeli, koliko ste imeli na bančnem računu in kako ste se oblačili. A svet bo morda za odtenek boljši, ker ste bili pomembni v življenju nekega otroka. </vt:lpstr>
      <vt:lpstr>Hvala za pozornost in sodelovanje.</vt:lpstr>
      <vt:lpstr> Odgovornost staršev je vzgojiti odgovornega otroka </vt:lpstr>
      <vt:lpstr>ODGOVORNOST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Oddelčni roditeljski sestanek:  OTROKOVE SOCIALNE VEŠČINE IN PONOTRANJANJE VREDNOT</dc:title>
  <dc:creator>viz15</dc:creator>
  <cp:lastModifiedBy>viz15</cp:lastModifiedBy>
  <cp:revision>109</cp:revision>
  <cp:lastPrinted>2020-02-20T08:00:12Z</cp:lastPrinted>
  <dcterms:created xsi:type="dcterms:W3CDTF">2020-01-09T09:30:58Z</dcterms:created>
  <dcterms:modified xsi:type="dcterms:W3CDTF">2020-04-16T12:18:00Z</dcterms:modified>
</cp:coreProperties>
</file>