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5AC82-514C-4184-8FD1-AE5D31B7BA11}" type="datetimeFigureOut">
              <a:rPr lang="sl-SI" smtClean="0"/>
              <a:pPr/>
              <a:t>1. 04. 2020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A25C6-1683-46EC-A0D2-FEE42D83A7B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1. 04. 2020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1. 04. 2020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1. 04. 2020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5464-F271-4BB4-8411-673BF88DD570}" type="datetimeFigureOut">
              <a:rPr lang="sl-SI" smtClean="0"/>
              <a:pPr/>
              <a:t>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5464-F271-4BB4-8411-673BF88DD570}" type="datetimeFigureOut">
              <a:rPr lang="sl-SI" smtClean="0"/>
              <a:pPr/>
              <a:t>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03B88-5ED4-4903-8F9D-79E858AB1DC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46640" cy="35283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sl-SI" dirty="0" smtClean="0">
                <a:solidFill>
                  <a:srgbClr val="FF0000"/>
                </a:solidFill>
              </a:rPr>
              <a:t>ZAKON O ZDRUŽEVANJU PRI </a:t>
            </a:r>
            <a:r>
              <a:rPr lang="sl-SI" dirty="0" smtClean="0">
                <a:solidFill>
                  <a:srgbClr val="FF0000"/>
                </a:solidFill>
              </a:rPr>
              <a:t>    MNOŽENJU</a:t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sz="3600" dirty="0" smtClean="0"/>
              <a:t>Napišite naslov v zvezek in prisluhnite razlagi učiteljice Saše. V desnem kotu je majhen zvočnik. Kliknite nanj.</a:t>
            </a:r>
            <a:endParaRPr lang="sl-SI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55776" y="5949280"/>
            <a:ext cx="6048672" cy="576064"/>
          </a:xfrm>
        </p:spPr>
        <p:txBody>
          <a:bodyPr>
            <a:normAutofit/>
          </a:bodyPr>
          <a:lstStyle/>
          <a:p>
            <a:pPr algn="r"/>
            <a:r>
              <a:rPr lang="sl-SI" sz="1800" dirty="0" smtClean="0"/>
              <a:t>                          </a:t>
            </a:r>
            <a:r>
              <a:rPr lang="sl-SI" sz="1600" dirty="0" smtClean="0">
                <a:solidFill>
                  <a:schemeClr val="tx1"/>
                </a:solidFill>
              </a:rPr>
              <a:t>Saša Klemenc, prof. </a:t>
            </a:r>
            <a:r>
              <a:rPr lang="sl-SI" sz="1600" dirty="0" smtClean="0">
                <a:solidFill>
                  <a:schemeClr val="tx1"/>
                </a:solidFill>
              </a:rPr>
              <a:t>RP</a:t>
            </a:r>
            <a:endParaRPr lang="sl-SI" sz="1600" dirty="0">
              <a:solidFill>
                <a:schemeClr val="tx1"/>
              </a:solidFill>
            </a:endParaRPr>
          </a:p>
        </p:txBody>
      </p:sp>
      <p:pic>
        <p:nvPicPr>
          <p:cNvPr id="7" name="Slika 6" descr="Pozdra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5274" y="3310458"/>
            <a:ext cx="2638822" cy="2638822"/>
          </a:xfrm>
          <a:prstGeom prst="rect">
            <a:avLst/>
          </a:prstGeom>
        </p:spPr>
      </p:pic>
    </p:spTree>
  </p:cSld>
  <p:clrMapOvr>
    <a:masterClrMapping/>
  </p:clrMapOvr>
  <p:transition advTm="1173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437112"/>
            <a:ext cx="9324528" cy="2088232"/>
          </a:xfrm>
        </p:spPr>
        <p:txBody>
          <a:bodyPr>
            <a:normAutofit fontScale="90000"/>
          </a:bodyPr>
          <a:lstStyle/>
          <a:p>
            <a:pPr algn="l"/>
            <a:r>
              <a:rPr lang="sl-SI" sz="3500" dirty="0" smtClean="0"/>
              <a:t>  </a:t>
            </a:r>
            <a:br>
              <a:rPr lang="sl-SI" sz="3500" dirty="0" smtClean="0"/>
            </a:br>
            <a:r>
              <a:rPr lang="sl-SI" sz="3500" dirty="0" smtClean="0"/>
              <a:t> </a:t>
            </a:r>
            <a:br>
              <a:rPr lang="sl-SI" sz="3500" dirty="0" smtClean="0"/>
            </a:br>
            <a:r>
              <a:rPr lang="sl-SI" sz="3500" dirty="0" smtClean="0"/>
              <a:t>          Koliko gum imajo vsi avtomobilčki skupaj?</a:t>
            </a:r>
            <a:br>
              <a:rPr lang="sl-SI" sz="3500" dirty="0" smtClean="0"/>
            </a:br>
            <a:r>
              <a:rPr lang="sl-SI" sz="3500" dirty="0" smtClean="0"/>
              <a:t>            </a:t>
            </a:r>
            <a:r>
              <a:rPr lang="sl-SI" sz="3500" dirty="0" smtClean="0">
                <a:solidFill>
                  <a:srgbClr val="7030A0"/>
                </a:solidFill>
              </a:rPr>
              <a:t>1. način:              </a:t>
            </a:r>
            <a:r>
              <a:rPr lang="sl-SI" sz="3500" u="sng" dirty="0" smtClean="0"/>
              <a:t>2 • 2 </a:t>
            </a:r>
            <a:r>
              <a:rPr lang="sl-SI" sz="3500" dirty="0" smtClean="0"/>
              <a:t>• 4 = 4 • 4 = 16</a:t>
            </a:r>
            <a:br>
              <a:rPr lang="sl-SI" sz="3500" dirty="0" smtClean="0"/>
            </a:br>
            <a:r>
              <a:rPr lang="sl-SI" sz="3500" dirty="0" smtClean="0"/>
              <a:t/>
            </a:r>
            <a:br>
              <a:rPr lang="sl-SI" sz="3500" dirty="0" smtClean="0"/>
            </a:br>
            <a:r>
              <a:rPr lang="sl-SI" sz="3500" dirty="0" smtClean="0">
                <a:solidFill>
                  <a:srgbClr val="FF0000"/>
                </a:solidFill>
              </a:rPr>
              <a:t>            2. način:             </a:t>
            </a:r>
            <a:r>
              <a:rPr lang="sl-SI" sz="3500" dirty="0" smtClean="0"/>
              <a:t>2 •  </a:t>
            </a:r>
            <a:r>
              <a:rPr lang="sl-SI" sz="3500" u="sng" dirty="0" smtClean="0"/>
              <a:t>2 • 4 </a:t>
            </a:r>
            <a:r>
              <a:rPr lang="sl-SI" sz="3500" dirty="0" smtClean="0"/>
              <a:t>= 2 • 8 = 16</a:t>
            </a:r>
            <a:br>
              <a:rPr lang="sl-SI" sz="3500" dirty="0" smtClean="0"/>
            </a:br>
            <a:r>
              <a:rPr lang="sl-SI" sz="3500" dirty="0"/>
              <a:t/>
            </a:r>
            <a:br>
              <a:rPr lang="sl-SI" sz="3500" dirty="0"/>
            </a:br>
            <a:endParaRPr lang="sl-SI" sz="3500" dirty="0"/>
          </a:p>
        </p:txBody>
      </p:sp>
      <p:pic>
        <p:nvPicPr>
          <p:cNvPr id="5" name="Ograda vsebine 4" descr="unnamed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1988840"/>
            <a:ext cx="2376264" cy="2404553"/>
          </a:xfrm>
        </p:spPr>
      </p:pic>
      <p:pic>
        <p:nvPicPr>
          <p:cNvPr id="6" name="Ograda vsebine 5" descr="unnamed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24128" y="1988840"/>
            <a:ext cx="2304256" cy="2331688"/>
          </a:xfrm>
        </p:spPr>
      </p:pic>
      <p:pic>
        <p:nvPicPr>
          <p:cNvPr id="7" name="Slika 6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88640"/>
            <a:ext cx="1647626" cy="1647626"/>
          </a:xfrm>
          <a:prstGeom prst="rect">
            <a:avLst/>
          </a:prstGeom>
        </p:spPr>
      </p:pic>
      <p:pic>
        <p:nvPicPr>
          <p:cNvPr id="8" name="Slika 7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188640"/>
            <a:ext cx="1647626" cy="1647626"/>
          </a:xfrm>
          <a:prstGeom prst="rect">
            <a:avLst/>
          </a:prstGeom>
        </p:spPr>
      </p:pic>
      <p:pic>
        <p:nvPicPr>
          <p:cNvPr id="9" name="Slika 8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88640"/>
            <a:ext cx="1647626" cy="1647626"/>
          </a:xfrm>
          <a:prstGeom prst="rect">
            <a:avLst/>
          </a:prstGeom>
        </p:spPr>
      </p:pic>
      <p:pic>
        <p:nvPicPr>
          <p:cNvPr id="10" name="Slika 9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60648"/>
            <a:ext cx="1647626" cy="1647626"/>
          </a:xfrm>
          <a:prstGeom prst="rect">
            <a:avLst/>
          </a:prstGeom>
        </p:spPr>
      </p:pic>
      <p:pic>
        <p:nvPicPr>
          <p:cNvPr id="18" name="~PP15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28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Koliko </a:t>
            </a:r>
            <a:r>
              <a:rPr lang="sl-SI" dirty="0" err="1" smtClean="0"/>
              <a:t>bonbonov</a:t>
            </a:r>
            <a:r>
              <a:rPr lang="sl-SI" dirty="0" smtClean="0"/>
              <a:t> je v vseh košarah?</a:t>
            </a:r>
            <a:endParaRPr lang="sl-SI" dirty="0"/>
          </a:p>
        </p:txBody>
      </p:sp>
      <p:pic>
        <p:nvPicPr>
          <p:cNvPr id="6" name="Ograda vsebine 5" descr="unnamed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516216" y="3717032"/>
            <a:ext cx="936104" cy="947248"/>
          </a:xfrm>
        </p:spPr>
      </p:pic>
      <p:pic>
        <p:nvPicPr>
          <p:cNvPr id="7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140968"/>
            <a:ext cx="792088" cy="538737"/>
          </a:xfrm>
          <a:prstGeom prst="rect">
            <a:avLst/>
          </a:prstGeom>
        </p:spPr>
      </p:pic>
      <p:pic>
        <p:nvPicPr>
          <p:cNvPr id="8" name="Ograda vsebine 5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717032"/>
            <a:ext cx="936105" cy="947249"/>
          </a:xfrm>
          <a:prstGeom prst="rect">
            <a:avLst/>
          </a:prstGeom>
        </p:spPr>
      </p:pic>
      <p:pic>
        <p:nvPicPr>
          <p:cNvPr id="9" name="Ograda vsebine 5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3716175"/>
            <a:ext cx="864096" cy="874383"/>
          </a:xfrm>
          <a:prstGeom prst="rect">
            <a:avLst/>
          </a:prstGeom>
        </p:spPr>
      </p:pic>
      <p:pic>
        <p:nvPicPr>
          <p:cNvPr id="10" name="Ograda vsebine 5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717032"/>
            <a:ext cx="936104" cy="947248"/>
          </a:xfrm>
          <a:prstGeom prst="rect">
            <a:avLst/>
          </a:prstGeom>
        </p:spPr>
      </p:pic>
      <p:pic>
        <p:nvPicPr>
          <p:cNvPr id="12" name="Ograda vsebine 5" descr="unnamed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3717032"/>
            <a:ext cx="942422" cy="953641"/>
          </a:xfrm>
          <a:prstGeom prst="rect">
            <a:avLst/>
          </a:prstGeom>
        </p:spPr>
      </p:pic>
      <p:pic>
        <p:nvPicPr>
          <p:cNvPr id="13" name="Ograda vsebine 5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717032"/>
            <a:ext cx="936104" cy="947248"/>
          </a:xfrm>
          <a:prstGeom prst="rect">
            <a:avLst/>
          </a:prstGeom>
        </p:spPr>
      </p:pic>
      <p:pic>
        <p:nvPicPr>
          <p:cNvPr id="15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708920"/>
            <a:ext cx="792088" cy="538737"/>
          </a:xfrm>
          <a:prstGeom prst="rect">
            <a:avLst/>
          </a:prstGeom>
        </p:spPr>
      </p:pic>
      <p:pic>
        <p:nvPicPr>
          <p:cNvPr id="16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276872"/>
            <a:ext cx="792088" cy="538737"/>
          </a:xfrm>
          <a:prstGeom prst="rect">
            <a:avLst/>
          </a:prstGeom>
        </p:spPr>
      </p:pic>
      <p:pic>
        <p:nvPicPr>
          <p:cNvPr id="17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212976"/>
            <a:ext cx="792088" cy="538737"/>
          </a:xfrm>
          <a:prstGeom prst="rect">
            <a:avLst/>
          </a:prstGeom>
        </p:spPr>
      </p:pic>
      <p:pic>
        <p:nvPicPr>
          <p:cNvPr id="18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2708920"/>
            <a:ext cx="792088" cy="538737"/>
          </a:xfrm>
          <a:prstGeom prst="rect">
            <a:avLst/>
          </a:prstGeom>
        </p:spPr>
      </p:pic>
      <p:pic>
        <p:nvPicPr>
          <p:cNvPr id="19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2276872"/>
            <a:ext cx="792088" cy="538737"/>
          </a:xfrm>
          <a:prstGeom prst="rect">
            <a:avLst/>
          </a:prstGeom>
        </p:spPr>
      </p:pic>
      <p:pic>
        <p:nvPicPr>
          <p:cNvPr id="20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348880"/>
            <a:ext cx="792088" cy="538737"/>
          </a:xfrm>
          <a:prstGeom prst="rect">
            <a:avLst/>
          </a:prstGeom>
        </p:spPr>
      </p:pic>
      <p:pic>
        <p:nvPicPr>
          <p:cNvPr id="21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780928"/>
            <a:ext cx="792088" cy="538737"/>
          </a:xfrm>
          <a:prstGeom prst="rect">
            <a:avLst/>
          </a:prstGeom>
        </p:spPr>
      </p:pic>
      <p:pic>
        <p:nvPicPr>
          <p:cNvPr id="22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212976"/>
            <a:ext cx="792088" cy="538737"/>
          </a:xfrm>
          <a:prstGeom prst="rect">
            <a:avLst/>
          </a:prstGeom>
        </p:spPr>
      </p:pic>
      <p:pic>
        <p:nvPicPr>
          <p:cNvPr id="23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140968"/>
            <a:ext cx="792088" cy="538737"/>
          </a:xfrm>
          <a:prstGeom prst="rect">
            <a:avLst/>
          </a:prstGeom>
        </p:spPr>
      </p:pic>
      <p:pic>
        <p:nvPicPr>
          <p:cNvPr id="24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2708920"/>
            <a:ext cx="792088" cy="538737"/>
          </a:xfrm>
          <a:prstGeom prst="rect">
            <a:avLst/>
          </a:prstGeom>
        </p:spPr>
      </p:pic>
      <p:pic>
        <p:nvPicPr>
          <p:cNvPr id="25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2276872"/>
            <a:ext cx="792088" cy="538737"/>
          </a:xfrm>
          <a:prstGeom prst="rect">
            <a:avLst/>
          </a:prstGeom>
        </p:spPr>
      </p:pic>
      <p:pic>
        <p:nvPicPr>
          <p:cNvPr id="26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140968"/>
            <a:ext cx="792088" cy="538737"/>
          </a:xfrm>
          <a:prstGeom prst="rect">
            <a:avLst/>
          </a:prstGeom>
        </p:spPr>
      </p:pic>
      <p:pic>
        <p:nvPicPr>
          <p:cNvPr id="27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44824"/>
            <a:ext cx="792088" cy="538737"/>
          </a:xfrm>
          <a:prstGeom prst="rect">
            <a:avLst/>
          </a:prstGeom>
        </p:spPr>
      </p:pic>
      <p:pic>
        <p:nvPicPr>
          <p:cNvPr id="28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1844824"/>
            <a:ext cx="792088" cy="538737"/>
          </a:xfrm>
          <a:prstGeom prst="rect">
            <a:avLst/>
          </a:prstGeom>
        </p:spPr>
      </p:pic>
      <p:pic>
        <p:nvPicPr>
          <p:cNvPr id="29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1916832"/>
            <a:ext cx="792088" cy="538737"/>
          </a:xfrm>
          <a:prstGeom prst="rect">
            <a:avLst/>
          </a:prstGeom>
        </p:spPr>
      </p:pic>
      <p:pic>
        <p:nvPicPr>
          <p:cNvPr id="30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3140968"/>
            <a:ext cx="792088" cy="538737"/>
          </a:xfrm>
          <a:prstGeom prst="rect">
            <a:avLst/>
          </a:prstGeom>
        </p:spPr>
      </p:pic>
      <p:pic>
        <p:nvPicPr>
          <p:cNvPr id="31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2708920"/>
            <a:ext cx="792088" cy="538737"/>
          </a:xfrm>
          <a:prstGeom prst="rect">
            <a:avLst/>
          </a:prstGeom>
        </p:spPr>
      </p:pic>
      <p:pic>
        <p:nvPicPr>
          <p:cNvPr id="32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844824"/>
            <a:ext cx="792088" cy="538737"/>
          </a:xfrm>
          <a:prstGeom prst="rect">
            <a:avLst/>
          </a:prstGeom>
        </p:spPr>
      </p:pic>
      <p:pic>
        <p:nvPicPr>
          <p:cNvPr id="33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2276872"/>
            <a:ext cx="792088" cy="538737"/>
          </a:xfrm>
          <a:prstGeom prst="rect">
            <a:avLst/>
          </a:prstGeom>
        </p:spPr>
      </p:pic>
      <p:pic>
        <p:nvPicPr>
          <p:cNvPr id="34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844824"/>
            <a:ext cx="792088" cy="538737"/>
          </a:xfrm>
          <a:prstGeom prst="rect">
            <a:avLst/>
          </a:prstGeom>
        </p:spPr>
      </p:pic>
      <p:pic>
        <p:nvPicPr>
          <p:cNvPr id="35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2780928"/>
            <a:ext cx="792088" cy="538737"/>
          </a:xfrm>
          <a:prstGeom prst="rect">
            <a:avLst/>
          </a:prstGeom>
        </p:spPr>
      </p:pic>
      <p:pic>
        <p:nvPicPr>
          <p:cNvPr id="36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2348880"/>
            <a:ext cx="792088" cy="538737"/>
          </a:xfrm>
          <a:prstGeom prst="rect">
            <a:avLst/>
          </a:prstGeom>
        </p:spPr>
      </p:pic>
      <p:pic>
        <p:nvPicPr>
          <p:cNvPr id="37" name="Ograda vsebin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1916832"/>
            <a:ext cx="792088" cy="538737"/>
          </a:xfrm>
          <a:prstGeom prst="rect">
            <a:avLst/>
          </a:prstGeom>
        </p:spPr>
      </p:pic>
      <p:sp>
        <p:nvSpPr>
          <p:cNvPr id="38" name="PoljeZBesedilom 37"/>
          <p:cNvSpPr txBox="1"/>
          <p:nvPr/>
        </p:nvSpPr>
        <p:spPr>
          <a:xfrm>
            <a:off x="251520" y="494116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l-SI" sz="3200" dirty="0" smtClean="0"/>
              <a:t>   3 • 4                                                           3 • 4</a:t>
            </a:r>
          </a:p>
          <a:p>
            <a:pPr marL="342900" indent="-342900"/>
            <a:r>
              <a:rPr lang="sl-SI" sz="3200" dirty="0" smtClean="0"/>
              <a:t>                                     2 • 3 • 4</a:t>
            </a:r>
            <a:endParaRPr lang="sl-SI" sz="3200" dirty="0"/>
          </a:p>
        </p:txBody>
      </p:sp>
      <p:sp>
        <p:nvSpPr>
          <p:cNvPr id="39" name="Pravokotnik 38"/>
          <p:cNvSpPr/>
          <p:nvPr/>
        </p:nvSpPr>
        <p:spPr>
          <a:xfrm>
            <a:off x="467544" y="5013176"/>
            <a:ext cx="1224136" cy="5760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 smtClean="0"/>
              <a:t>3 • 4</a:t>
            </a:r>
            <a:endParaRPr lang="sl-SI" sz="3600" dirty="0"/>
          </a:p>
        </p:txBody>
      </p:sp>
      <p:sp>
        <p:nvSpPr>
          <p:cNvPr id="40" name="Pravokotnik 39"/>
          <p:cNvSpPr/>
          <p:nvPr/>
        </p:nvSpPr>
        <p:spPr>
          <a:xfrm>
            <a:off x="6660232" y="5085184"/>
            <a:ext cx="1224136" cy="5760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 smtClean="0"/>
              <a:t>3 • 4</a:t>
            </a:r>
            <a:endParaRPr lang="sl-SI" sz="3600" dirty="0"/>
          </a:p>
        </p:txBody>
      </p:sp>
      <p:sp>
        <p:nvSpPr>
          <p:cNvPr id="41" name="Pravokotnik 40"/>
          <p:cNvSpPr/>
          <p:nvPr/>
        </p:nvSpPr>
        <p:spPr>
          <a:xfrm>
            <a:off x="3419872" y="5517232"/>
            <a:ext cx="1944216" cy="5040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 smtClean="0"/>
              <a:t>2 • 3 • 4</a:t>
            </a:r>
            <a:endParaRPr lang="sl-SI" sz="3600" dirty="0"/>
          </a:p>
        </p:txBody>
      </p:sp>
      <p:cxnSp>
        <p:nvCxnSpPr>
          <p:cNvPr id="43" name="Raven konektor 42"/>
          <p:cNvCxnSpPr>
            <a:stCxn id="39" idx="3"/>
            <a:endCxn id="41" idx="1"/>
          </p:cNvCxnSpPr>
          <p:nvPr/>
        </p:nvCxnSpPr>
        <p:spPr>
          <a:xfrm>
            <a:off x="1691680" y="5301208"/>
            <a:ext cx="1728192" cy="468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konektor 44"/>
          <p:cNvCxnSpPr>
            <a:stCxn id="41" idx="3"/>
          </p:cNvCxnSpPr>
          <p:nvPr/>
        </p:nvCxnSpPr>
        <p:spPr>
          <a:xfrm flipV="1">
            <a:off x="5364088" y="5409220"/>
            <a:ext cx="1296144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~PP81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0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1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4797152"/>
            <a:ext cx="3524200" cy="1329011"/>
          </a:xfrm>
        </p:spPr>
        <p:txBody>
          <a:bodyPr/>
          <a:lstStyle/>
          <a:p>
            <a:pPr>
              <a:buNone/>
            </a:pP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>
              <a:buNone/>
            </a:pP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11560" y="620688"/>
            <a:ext cx="16561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3600" dirty="0" smtClean="0"/>
              <a:t>3 • 4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580112" y="692696"/>
            <a:ext cx="1872208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3600" dirty="0" smtClean="0"/>
              <a:t>   3 • 4</a:t>
            </a:r>
            <a:endParaRPr lang="sl-SI" sz="3600" dirty="0"/>
          </a:p>
        </p:txBody>
      </p:sp>
      <p:sp>
        <p:nvSpPr>
          <p:cNvPr id="12" name="Pravokotnik 11"/>
          <p:cNvSpPr/>
          <p:nvPr/>
        </p:nvSpPr>
        <p:spPr>
          <a:xfrm>
            <a:off x="2627784" y="1844824"/>
            <a:ext cx="2952328" cy="10801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 smtClean="0"/>
              <a:t>2 • 3 • 4</a:t>
            </a:r>
            <a:endParaRPr lang="sl-SI" sz="3600" dirty="0"/>
          </a:p>
        </p:txBody>
      </p:sp>
      <p:cxnSp>
        <p:nvCxnSpPr>
          <p:cNvPr id="15" name="Raven konektor 14"/>
          <p:cNvCxnSpPr/>
          <p:nvPr/>
        </p:nvCxnSpPr>
        <p:spPr>
          <a:xfrm>
            <a:off x="1835696" y="1340768"/>
            <a:ext cx="792088" cy="971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konektor 15"/>
          <p:cNvCxnSpPr/>
          <p:nvPr/>
        </p:nvCxnSpPr>
        <p:spPr>
          <a:xfrm flipH="1">
            <a:off x="5580112" y="1412776"/>
            <a:ext cx="432048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avokotnik 21"/>
          <p:cNvSpPr/>
          <p:nvPr/>
        </p:nvSpPr>
        <p:spPr>
          <a:xfrm>
            <a:off x="683568" y="3429000"/>
            <a:ext cx="403244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2 • 3 • 4 = 6 • 4 = 22 • 3 • 4 = 6 • 4 = 24 </a:t>
            </a:r>
          </a:p>
          <a:p>
            <a:r>
              <a:rPr lang="sl-SI" dirty="0" smtClean="0"/>
              <a:t>4 </a:t>
            </a:r>
            <a:endParaRPr lang="sl-SI" dirty="0"/>
          </a:p>
        </p:txBody>
      </p:sp>
      <p:sp>
        <p:nvSpPr>
          <p:cNvPr id="23" name="Pravokotnik 22"/>
          <p:cNvSpPr/>
          <p:nvPr/>
        </p:nvSpPr>
        <p:spPr>
          <a:xfrm>
            <a:off x="5076056" y="3429000"/>
            <a:ext cx="406794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oljeZBesedilom 23"/>
          <p:cNvSpPr txBox="1"/>
          <p:nvPr/>
        </p:nvSpPr>
        <p:spPr>
          <a:xfrm>
            <a:off x="323528" y="3356992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    </a:t>
            </a:r>
            <a:r>
              <a:rPr lang="sl-SI" sz="3600" u="sng" dirty="0" smtClean="0"/>
              <a:t>2 • 3 </a:t>
            </a:r>
            <a:r>
              <a:rPr lang="sl-SI" sz="3600" dirty="0" smtClean="0"/>
              <a:t>• 4 = 6 • 4 = 24   </a:t>
            </a:r>
            <a:endParaRPr lang="sl-SI" sz="3600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4932040" y="3429000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 2 • </a:t>
            </a:r>
            <a:r>
              <a:rPr lang="sl-SI" sz="3600" u="sng" dirty="0" smtClean="0"/>
              <a:t>3 • 4 </a:t>
            </a:r>
            <a:r>
              <a:rPr lang="sl-SI" sz="3600" dirty="0" smtClean="0"/>
              <a:t>= 2 • 12 =24 </a:t>
            </a:r>
            <a:endParaRPr lang="sl-SI" sz="3600" dirty="0"/>
          </a:p>
        </p:txBody>
      </p:sp>
      <p:sp>
        <p:nvSpPr>
          <p:cNvPr id="31" name="PoljeZBesedilom 30"/>
          <p:cNvSpPr txBox="1"/>
          <p:nvPr/>
        </p:nvSpPr>
        <p:spPr>
          <a:xfrm flipH="1">
            <a:off x="395536" y="4581128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Tu je 6 košaric  po 4 </a:t>
            </a:r>
            <a:r>
              <a:rPr lang="sl-SI" sz="3200" dirty="0" err="1" smtClean="0"/>
              <a:t>bonbone</a:t>
            </a:r>
            <a:r>
              <a:rPr lang="sl-SI" sz="3200" dirty="0" smtClean="0"/>
              <a:t>.</a:t>
            </a:r>
            <a:endParaRPr lang="sl-SI" sz="3200" dirty="0"/>
          </a:p>
        </p:txBody>
      </p:sp>
      <p:sp>
        <p:nvSpPr>
          <p:cNvPr id="33" name="PoljeZBesedilom 32"/>
          <p:cNvSpPr txBox="1"/>
          <p:nvPr/>
        </p:nvSpPr>
        <p:spPr>
          <a:xfrm>
            <a:off x="5580112" y="4653136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Tu  sta 2 polički po 12 </a:t>
            </a:r>
            <a:r>
              <a:rPr lang="sl-SI" sz="3200" dirty="0" err="1" smtClean="0"/>
              <a:t>bonbonov</a:t>
            </a:r>
            <a:r>
              <a:rPr lang="sl-SI" sz="3200" dirty="0" smtClean="0"/>
              <a:t>.</a:t>
            </a:r>
            <a:endParaRPr lang="sl-SI" sz="3200" dirty="0"/>
          </a:p>
        </p:txBody>
      </p:sp>
      <p:sp>
        <p:nvSpPr>
          <p:cNvPr id="34" name="Puščica dol 33"/>
          <p:cNvSpPr/>
          <p:nvPr/>
        </p:nvSpPr>
        <p:spPr>
          <a:xfrm>
            <a:off x="3851920" y="4725144"/>
            <a:ext cx="86409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PoljeZBesedilom 34"/>
          <p:cNvSpPr txBox="1"/>
          <p:nvPr/>
        </p:nvSpPr>
        <p:spPr>
          <a:xfrm>
            <a:off x="1907704" y="594928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V OBEH PRIMERIH JE ENAK REZULTAT.</a:t>
            </a:r>
            <a:endParaRPr lang="sl-SI" sz="2400" dirty="0">
              <a:solidFill>
                <a:srgbClr val="FF0000"/>
              </a:solidFill>
            </a:endParaRPr>
          </a:p>
        </p:txBody>
      </p:sp>
      <p:pic>
        <p:nvPicPr>
          <p:cNvPr id="44" name="~PP364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4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7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dirty="0" smtClean="0">
                <a:solidFill>
                  <a:srgbClr val="FF0000"/>
                </a:solidFill>
              </a:rPr>
              <a:t>DOKAZALI SMO, DA VRSTNI RED PRI MNOŽENJU NI POMEMBEN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  <a:endParaRPr lang="sl-SI" sz="2500" dirty="0" smtClean="0"/>
          </a:p>
          <a:p>
            <a:pPr>
              <a:buNone/>
            </a:pPr>
            <a:r>
              <a:rPr lang="sl-SI" sz="2500" dirty="0" smtClean="0"/>
              <a:t>Delo doma:</a:t>
            </a:r>
            <a:r>
              <a:rPr lang="sl-SI" sz="2500" dirty="0"/>
              <a:t> </a:t>
            </a:r>
            <a:endParaRPr lang="sl-SI" sz="2500" dirty="0" smtClean="0"/>
          </a:p>
          <a:p>
            <a:pPr>
              <a:buNone/>
            </a:pPr>
            <a:r>
              <a:rPr lang="sl-SI" sz="2500" dirty="0" smtClean="0"/>
              <a:t>U/93</a:t>
            </a:r>
          </a:p>
          <a:p>
            <a:r>
              <a:rPr lang="sl-SI" sz="2600" dirty="0"/>
              <a:t>Ogledamo si slikovni prikaz ter račune, ki sta jih zapisala Bine in Lili. </a:t>
            </a:r>
          </a:p>
          <a:p>
            <a:r>
              <a:rPr lang="sl-SI" sz="2600" dirty="0"/>
              <a:t>K</a:t>
            </a:r>
            <a:r>
              <a:rPr lang="sl-SI" sz="2600" dirty="0" smtClean="0"/>
              <a:t>ako </a:t>
            </a:r>
            <a:r>
              <a:rPr lang="sl-SI" sz="2600" dirty="0"/>
              <a:t>je računal Bine in kako je računala </a:t>
            </a:r>
            <a:r>
              <a:rPr lang="sl-SI" sz="2600" dirty="0" smtClean="0"/>
              <a:t>Lili?</a:t>
            </a:r>
            <a:endParaRPr lang="sl-SI" sz="2600" dirty="0"/>
          </a:p>
          <a:p>
            <a:r>
              <a:rPr lang="sl-SI" sz="2600" dirty="0" smtClean="0"/>
              <a:t>Ugotovimo, </a:t>
            </a:r>
            <a:r>
              <a:rPr lang="sl-SI" sz="2600" dirty="0"/>
              <a:t>da je lahko pri množenju vrstni red množenja poljuben (ni potrebno, da gremo po vrsti</a:t>
            </a:r>
            <a:r>
              <a:rPr lang="sl-SI" sz="2600" dirty="0" smtClean="0"/>
              <a:t>.)</a:t>
            </a:r>
          </a:p>
          <a:p>
            <a:r>
              <a:rPr lang="sl-SI" sz="2600" dirty="0" smtClean="0"/>
              <a:t>V zvezek rešite 3. nalogo in mi jo pošljite. </a:t>
            </a:r>
          </a:p>
          <a:p>
            <a:r>
              <a:rPr lang="sl-SI" sz="2600" dirty="0" smtClean="0"/>
              <a:t>Lep pozdrav, učiteljica Ingrid</a:t>
            </a:r>
          </a:p>
          <a:p>
            <a:endParaRPr lang="sl-SI" sz="2600" dirty="0"/>
          </a:p>
          <a:p>
            <a:pPr>
              <a:buNone/>
            </a:pPr>
            <a:endParaRPr lang="sl-SI" sz="2500" dirty="0" smtClean="0"/>
          </a:p>
        </p:txBody>
      </p:sp>
    </p:spTree>
  </p:cSld>
  <p:clrMapOvr>
    <a:masterClrMapping/>
  </p:clrMapOvr>
  <p:transition advTm="1441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201</Words>
  <Application>Microsoft Office PowerPoint</Application>
  <PresentationFormat>Diaprojekcija na zaslonu (4:3)</PresentationFormat>
  <Paragraphs>32</Paragraphs>
  <Slides>5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Officeova tema</vt:lpstr>
      <vt:lpstr>ZAKON O ZDRUŽEVANJU PRI     MNOŽENJU Napišite naslov v zvezek in prisluhnite razlagi učiteljice Saše. V desnem kotu je majhen zvočnik. Kliknite nanj.</vt:lpstr>
      <vt:lpstr>               Koliko gum imajo vsi avtomobilčki skupaj?             1. način:              2 • 2 • 4 = 4 • 4 = 16              2. način:             2 •  2 • 4 = 2 • 8 = 16  </vt:lpstr>
      <vt:lpstr>Koliko bonbonov je v vseh košarah?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 O ZDRUŽEVANJU PRI MNOŽENJU</dc:title>
  <dc:creator>Home</dc:creator>
  <cp:lastModifiedBy>Uporabnik</cp:lastModifiedBy>
  <cp:revision>12</cp:revision>
  <dcterms:created xsi:type="dcterms:W3CDTF">2020-03-26T16:31:12Z</dcterms:created>
  <dcterms:modified xsi:type="dcterms:W3CDTF">2020-04-01T14:03:49Z</dcterms:modified>
</cp:coreProperties>
</file>