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10" r:id="rId4"/>
    <p:sldId id="294" r:id="rId5"/>
    <p:sldId id="302" r:id="rId6"/>
    <p:sldId id="319" r:id="rId7"/>
    <p:sldId id="301" r:id="rId8"/>
    <p:sldId id="303" r:id="rId9"/>
    <p:sldId id="304" r:id="rId10"/>
    <p:sldId id="305" r:id="rId11"/>
    <p:sldId id="295" r:id="rId12"/>
    <p:sldId id="309" r:id="rId13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690CE61-C2BD-42CE-A53D-D86CE74367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333DA0C-EAC4-4499-BF06-D0EBE8A8A4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9C02E05-673F-479A-845B-B8A89F54A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ABA1B-8D39-4F55-9A45-31B7A41AF11C}" type="datetimeFigureOut">
              <a:rPr lang="sl-SI" smtClean="0"/>
              <a:t>18. 11. 2020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6D36E93-A680-49DB-B7EF-3963AF8DC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39F697C-3FF4-44C4-AA2C-5292F1B5D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43D88-A7CC-4DD1-85DC-1E3684D539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47443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645F250-3E36-46EC-B0C4-0F5DA8EDE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CFE2DE6E-F982-4061-A615-F6628DD803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07EF3CE-426C-44D3-ADE6-B199E658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ABA1B-8D39-4F55-9A45-31B7A41AF11C}" type="datetimeFigureOut">
              <a:rPr lang="sl-SI" smtClean="0"/>
              <a:t>18. 11. 2020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61AD0B1-9308-4630-8690-516C87C5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4B52C45-0377-4A47-9EDF-C7C45006E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43D88-A7CC-4DD1-85DC-1E3684D539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96566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C9366E5C-E00D-492A-A49D-AF150807C3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34236D43-74E0-45E6-A5F8-2B3ADC10FD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27D5E10-4D17-4A4D-83DE-334A43382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ABA1B-8D39-4F55-9A45-31B7A41AF11C}" type="datetimeFigureOut">
              <a:rPr lang="sl-SI" smtClean="0"/>
              <a:t>18. 11. 2020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C52F086-C6FD-4354-B10D-7B1ADA92B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E90F273-DD49-4D3D-8AB7-5B3EED283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43D88-A7CC-4DD1-85DC-1E3684D539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01985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slov, besedilo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FE4A7-CECD-4802-94A8-567A972DEE6B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82532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F64EFC3-569E-4960-9EAF-B1AACCA92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2E8A742-8331-4CF4-8C80-18B51651C8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207B742-3174-4975-9B15-C5ECB0261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ABA1B-8D39-4F55-9A45-31B7A41AF11C}" type="datetimeFigureOut">
              <a:rPr lang="sl-SI" smtClean="0"/>
              <a:t>18. 11. 2020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79CB68D-EB4F-4A8B-9090-DB6FDCC4C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F3F57502-B59E-48D0-9D64-FB8315A45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43D88-A7CC-4DD1-85DC-1E3684D539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19704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E8F54C-CD3C-4A06-BC65-BE8AF2F97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93801583-0FF3-47D3-9466-C17C2EDF6B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09E81E3-6323-495A-907B-3F406FF97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ABA1B-8D39-4F55-9A45-31B7A41AF11C}" type="datetimeFigureOut">
              <a:rPr lang="sl-SI" smtClean="0"/>
              <a:t>18. 11. 2020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9FB7568-D93A-4E74-9662-D4818B47D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9E5D8E3-E082-4393-83E5-D7DF008C0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43D88-A7CC-4DD1-85DC-1E3684D539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77494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B261173-A246-4036-AE12-88CAC0C4F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165A874-7CE3-4647-9B2C-ADE5ACFEFE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23E13F35-8420-4C1C-8E24-261FBBCB3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6F62AA11-A415-4A4C-BF19-62EFEFB5E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ABA1B-8D39-4F55-9A45-31B7A41AF11C}" type="datetimeFigureOut">
              <a:rPr lang="sl-SI" smtClean="0"/>
              <a:t>18. 11. 2020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74A0293C-98E7-43C4-9B7E-F706B9C8D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BF169FAF-B463-4A82-AF3C-DF91490DD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43D88-A7CC-4DD1-85DC-1E3684D539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94193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E012007-CA23-4787-8348-4DBB72B7B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B533E2B7-366D-4C35-8DB1-983D3DB64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9C436430-1B27-4D5B-B9AC-C609826DA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E4E330B2-19F0-4EF2-AD6F-75F06D744E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0EFAF71B-3F61-4CFB-9942-90934392EA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4869ACA4-0497-45A4-817E-379857990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ABA1B-8D39-4F55-9A45-31B7A41AF11C}" type="datetimeFigureOut">
              <a:rPr lang="sl-SI" smtClean="0"/>
              <a:t>18. 11. 2020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808A5083-0008-44DD-89F6-4B03769BE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4ADDCFC6-C2FB-4F39-B706-68D9330B9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43D88-A7CC-4DD1-85DC-1E3684D539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82887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E7428B-7898-4811-968E-538B69E72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B555D6BD-F1A3-41D1-8D5B-AB43A8085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ABA1B-8D39-4F55-9A45-31B7A41AF11C}" type="datetimeFigureOut">
              <a:rPr lang="sl-SI" smtClean="0"/>
              <a:t>18. 11. 2020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7E1746EE-E095-4CE8-AD4D-EC20954C2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E0C00B54-565F-4617-ACD2-A5ABEF561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43D88-A7CC-4DD1-85DC-1E3684D539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79690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2FDF2F67-5B6C-49E3-A159-8B78DE6C9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ABA1B-8D39-4F55-9A45-31B7A41AF11C}" type="datetimeFigureOut">
              <a:rPr lang="sl-SI" smtClean="0"/>
              <a:t>18. 11. 2020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7A530F25-6E9D-4CBA-A38F-EE5279834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F68414BD-529F-4C48-B14B-2AEBA3473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43D88-A7CC-4DD1-85DC-1E3684D539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44352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5DD611E-82D8-44B3-8719-6E7A5C7A3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C1AF0E9-65A4-4618-88C6-8936FBF42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1570AAA7-237A-40D1-80AD-36600F295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94026DF2-6941-4E3A-BBAC-F0CE4BE32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ABA1B-8D39-4F55-9A45-31B7A41AF11C}" type="datetimeFigureOut">
              <a:rPr lang="sl-SI" smtClean="0"/>
              <a:t>18. 11. 2020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1711249-60E8-4174-8B46-11AE843C7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4AE8F28F-3E26-4F53-A41B-32ED258A3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43D88-A7CC-4DD1-85DC-1E3684D539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17517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0FBC3D9-3C23-4390-BBBA-13FA9D45E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C019D7D9-05F2-423F-87C3-70B0817166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B62B237D-2F5C-4443-8359-13307E7026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5E1640D2-E017-4B36-9F4F-DDEA905E2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ABA1B-8D39-4F55-9A45-31B7A41AF11C}" type="datetimeFigureOut">
              <a:rPr lang="sl-SI" smtClean="0"/>
              <a:t>18. 11. 2020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D75503A-0862-4686-88C9-C235D1E04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579161DD-6869-4155-9899-39898E22C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43D88-A7CC-4DD1-85DC-1E3684D539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3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0F9554D8-5DD5-46EC-8208-B0188981A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0041FBA1-B79C-43BD-9F4F-7E8BCAE3D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3EB9ACE-E3C3-44DC-9B3C-7FA6E7880B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ABA1B-8D39-4F55-9A45-31B7A41AF11C}" type="datetimeFigureOut">
              <a:rPr lang="sl-SI" smtClean="0"/>
              <a:t>18. 11. 2020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694C32A-4444-4BD1-8BCA-1864D49FE1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E8EBC6A-816B-45D1-9248-436E39B729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43D88-A7CC-4DD1-85DC-1E3684D539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48888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eg"/><Relationship Id="rId5" Type="http://schemas.openxmlformats.org/officeDocument/2006/relationships/hyperlink" Target="http://faculty.washington.edu/chudler/jigp4.html" TargetMode="Externa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7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F414067-94FB-4867-B412-0BF7045E40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AE9F74E-0E77-4974-9D21-90C4750543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05122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567608" y="908720"/>
            <a:ext cx="7490792" cy="936104"/>
          </a:xfrm>
        </p:spPr>
        <p:txBody>
          <a:bodyPr/>
          <a:lstStyle/>
          <a:p>
            <a:pPr eaLnBrk="1" hangingPunct="1"/>
            <a:r>
              <a:rPr lang="sl-SI" sz="3300" b="1" dirty="0">
                <a:latin typeface="Tahoma" pitchFamily="34" charset="0"/>
              </a:rPr>
              <a:t>Prostor in čas za učenje</a:t>
            </a:r>
          </a:p>
        </p:txBody>
      </p:sp>
      <p:sp>
        <p:nvSpPr>
          <p:cNvPr id="2560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208214" y="2132856"/>
            <a:ext cx="4268787" cy="3886944"/>
          </a:xfrm>
        </p:spPr>
        <p:txBody>
          <a:bodyPr/>
          <a:lstStyle/>
          <a:p>
            <a:pPr eaLnBrk="1" hangingPunct="1"/>
            <a:endParaRPr lang="sl-SI" sz="1800" u="sng" dirty="0">
              <a:latin typeface="Tahoma" pitchFamily="34" charset="0"/>
            </a:endParaRPr>
          </a:p>
          <a:p>
            <a:pPr eaLnBrk="1" hangingPunct="1"/>
            <a:r>
              <a:rPr lang="sl-SI" sz="1800" u="sng" dirty="0">
                <a:latin typeface="Tahoma" pitchFamily="34" charset="0"/>
              </a:rPr>
              <a:t>3. pravilo</a:t>
            </a:r>
            <a:r>
              <a:rPr lang="sl-SI" sz="2900" dirty="0">
                <a:latin typeface="Tahoma" pitchFamily="34" charset="0"/>
              </a:rPr>
              <a:t>: </a:t>
            </a:r>
            <a:r>
              <a:rPr lang="sl-SI" sz="2900" b="1" dirty="0">
                <a:latin typeface="Tahoma" pitchFamily="34" charset="0"/>
              </a:rPr>
              <a:t>IZBERI NAJPRIMERNEJŠI ČAS UČENJA</a:t>
            </a:r>
            <a:r>
              <a:rPr lang="sl-SI" sz="2900" dirty="0">
                <a:latin typeface="Tahoma" pitchFamily="34" charset="0"/>
              </a:rPr>
              <a:t> – prisluhni sebi in svoji naravi in izberi tebi najbolj primeren čas.</a:t>
            </a:r>
          </a:p>
          <a:p>
            <a:pPr eaLnBrk="1" hangingPunct="1"/>
            <a:endParaRPr lang="sl-SI" sz="2600" dirty="0"/>
          </a:p>
        </p:txBody>
      </p:sp>
      <p:pic>
        <p:nvPicPr>
          <p:cNvPr id="25604" name="Picture 6" descr="MP900438494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744072" y="2564904"/>
            <a:ext cx="3088178" cy="3322712"/>
          </a:xfrm>
        </p:spPr>
      </p:pic>
    </p:spTree>
  </p:cSld>
  <p:clrMapOvr>
    <a:masterClrMapping/>
  </p:clrMapOvr>
  <p:transition>
    <p:pull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sl-SI" dirty="0"/>
              <a:t>ZA UČENJE JE POMEMBNO BRANJE</a:t>
            </a:r>
          </a:p>
        </p:txBody>
      </p:sp>
      <p:sp>
        <p:nvSpPr>
          <p:cNvPr id="21507" name="Ograda besedila 2"/>
          <p:cNvSpPr>
            <a:spLocks noGrp="1"/>
          </p:cNvSpPr>
          <p:nvPr>
            <p:ph type="body" sz="half" idx="1"/>
          </p:nvPr>
        </p:nvSpPr>
        <p:spPr>
          <a:xfrm>
            <a:off x="1992314" y="1124745"/>
            <a:ext cx="4103687" cy="5112544"/>
          </a:xfrm>
        </p:spPr>
        <p:txBody>
          <a:bodyPr>
            <a:normAutofit/>
          </a:bodyPr>
          <a:lstStyle/>
          <a:p>
            <a:pPr eaLnBrk="1" hangingPunct="1"/>
            <a:r>
              <a:rPr lang="sl-SI" dirty="0"/>
              <a:t>PRAVILNO BRANJE: </a:t>
            </a:r>
          </a:p>
          <a:p>
            <a:pPr eaLnBrk="1" hangingPunct="1">
              <a:buNone/>
            </a:pPr>
            <a:endParaRPr lang="sl-SI" dirty="0"/>
          </a:p>
          <a:p>
            <a:pPr eaLnBrk="1" hangingPunct="1"/>
            <a:r>
              <a:rPr lang="sl-SI" sz="2000" dirty="0"/>
              <a:t>Otrok mora v prvih treh razredih osvojiti tehnike branja.</a:t>
            </a:r>
          </a:p>
          <a:p>
            <a:pPr eaLnBrk="1" hangingPunct="1"/>
            <a:r>
              <a:rPr lang="sl-SI" sz="2000" dirty="0"/>
              <a:t>Na koncu 1. triletja mora znati brati gladko, z razumevanjem.</a:t>
            </a:r>
          </a:p>
          <a:p>
            <a:pPr eaLnBrk="1" hangingPunct="1"/>
            <a:endParaRPr lang="sl-SI" sz="2000" dirty="0"/>
          </a:p>
          <a:p>
            <a:pPr eaLnBrk="1" hangingPunct="1"/>
            <a:r>
              <a:rPr lang="sl-SI" sz="2000" dirty="0"/>
              <a:t>Le tako v višjih razredih ne bo imel težav z učenjem in zapomnitvijo snovi.</a:t>
            </a:r>
          </a:p>
          <a:p>
            <a:pPr eaLnBrk="1" hangingPunct="1"/>
            <a:endParaRPr lang="sl-SI" sz="2000" dirty="0"/>
          </a:p>
          <a:p>
            <a:pPr eaLnBrk="1" hangingPunct="1"/>
            <a:r>
              <a:rPr lang="sl-SI" dirty="0">
                <a:solidFill>
                  <a:srgbClr val="FF0000"/>
                </a:solidFill>
              </a:rPr>
              <a:t>Zato: brati, </a:t>
            </a:r>
            <a:r>
              <a:rPr lang="sl-SI" dirty="0" err="1">
                <a:solidFill>
                  <a:srgbClr val="FF0000"/>
                </a:solidFill>
              </a:rPr>
              <a:t>brati</a:t>
            </a:r>
            <a:r>
              <a:rPr lang="sl-SI" dirty="0">
                <a:solidFill>
                  <a:srgbClr val="FF0000"/>
                </a:solidFill>
              </a:rPr>
              <a:t> in še enkrat brati!!!!!!</a:t>
            </a:r>
          </a:p>
        </p:txBody>
      </p:sp>
      <p:pic>
        <p:nvPicPr>
          <p:cNvPr id="21508" name="Picture 5" descr="C:\Users\boris\AppData\Local\Microsoft\Windows\Temporary Internet Files\Content.IE5\ZMDE3NUG\reading3[1]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6240166" y="1600201"/>
            <a:ext cx="3902669" cy="4525963"/>
          </a:xfrm>
          <a:noFill/>
        </p:spPr>
      </p:pic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2F90867F-BF6A-43A2-B76B-8C46D54656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6361" y="908051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908720"/>
            <a:ext cx="8229600" cy="1008112"/>
          </a:xfrm>
          <a:ln w="57150">
            <a:solidFill>
              <a:schemeClr val="folHlink"/>
            </a:solidFill>
          </a:ln>
        </p:spPr>
        <p:txBody>
          <a:bodyPr>
            <a:normAutofit/>
          </a:bodyPr>
          <a:lstStyle/>
          <a:p>
            <a:pPr eaLnBrk="1" hangingPunct="1"/>
            <a:r>
              <a:rPr lang="sl-SI" sz="2500" b="1" dirty="0">
                <a:solidFill>
                  <a:srgbClr val="FF0000"/>
                </a:solidFill>
                <a:latin typeface="Tahoma" pitchFamily="34" charset="0"/>
              </a:rPr>
              <a:t>   UČENJE IN </a:t>
            </a:r>
            <a:r>
              <a:rPr lang="sl-SI" sz="2500" b="1" dirty="0">
                <a:solidFill>
                  <a:srgbClr val="0070C0"/>
                </a:solidFill>
                <a:latin typeface="Tahoma" pitchFamily="34" charset="0"/>
              </a:rPr>
              <a:t>METODA BRANJA (PV3P)</a:t>
            </a:r>
            <a:br>
              <a:rPr lang="sl-SI" sz="2500" b="1" dirty="0">
                <a:solidFill>
                  <a:srgbClr val="0070C0"/>
                </a:solidFill>
                <a:latin typeface="Tahoma" pitchFamily="34" charset="0"/>
              </a:rPr>
            </a:br>
            <a:r>
              <a:rPr lang="sl-SI" sz="2500" b="1" dirty="0">
                <a:solidFill>
                  <a:srgbClr val="FF0000"/>
                </a:solidFill>
                <a:latin typeface="Tahoma" pitchFamily="34" charset="0"/>
              </a:rPr>
              <a:t>   ZA ZAPOMNITEV: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2276872"/>
            <a:ext cx="8229600" cy="4032448"/>
          </a:xfrm>
          <a:solidFill>
            <a:srgbClr val="E2FAEE"/>
          </a:solidFill>
          <a:ln w="38100">
            <a:solidFill>
              <a:schemeClr val="folHlink"/>
            </a:solidFill>
          </a:ln>
        </p:spPr>
        <p:txBody>
          <a:bodyPr>
            <a:normAutofit fontScale="92500" lnSpcReduction="10000"/>
          </a:bodyPr>
          <a:lstStyle/>
          <a:p>
            <a:pPr marL="457200" indent="-457200">
              <a:lnSpc>
                <a:spcPct val="80000"/>
              </a:lnSpc>
            </a:pPr>
            <a:r>
              <a:rPr lang="sl-SI" sz="2100" b="1" dirty="0">
                <a:solidFill>
                  <a:srgbClr val="0070C0"/>
                </a:solidFill>
                <a:latin typeface="Tahoma" pitchFamily="34" charset="0"/>
              </a:rPr>
              <a:t>preleti – vprašaj – preberi – povzemi – poročaj</a:t>
            </a:r>
          </a:p>
          <a:p>
            <a:pPr marL="0" indent="0">
              <a:lnSpc>
                <a:spcPct val="80000"/>
              </a:lnSpc>
              <a:buNone/>
            </a:pPr>
            <a:endParaRPr lang="sl-SI" sz="2100" b="1" dirty="0">
              <a:solidFill>
                <a:srgbClr val="0070C0"/>
              </a:solidFill>
              <a:latin typeface="Tahoma" pitchFamily="34" charset="0"/>
            </a:endParaRPr>
          </a:p>
          <a:p>
            <a:pPr marL="457200" indent="-457200">
              <a:lnSpc>
                <a:spcPct val="80000"/>
              </a:lnSpc>
            </a:pPr>
            <a:r>
              <a:rPr lang="sl-SI" sz="2100" dirty="0">
                <a:latin typeface="Tahoma" pitchFamily="34" charset="0"/>
              </a:rPr>
              <a:t>PRVO BRANJE – hitro, bežno, pregledno prebereš vso učno snov; tako spoznaš, o čem se boš učil. </a:t>
            </a:r>
            <a:r>
              <a:rPr lang="sl-SI" sz="2100" u="sng" dirty="0">
                <a:latin typeface="Tahoma" pitchFamily="34" charset="0"/>
              </a:rPr>
              <a:t>Bereš tiho!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sl-SI" sz="1300" b="1" u="sng" dirty="0">
                <a:latin typeface="Tahoma" pitchFamily="34" charset="0"/>
              </a:rPr>
              <a:t>1. Branje – učno snov SPREJEMAMO</a:t>
            </a:r>
          </a:p>
          <a:p>
            <a:pPr marL="457200" indent="-457200">
              <a:lnSpc>
                <a:spcPct val="80000"/>
              </a:lnSpc>
              <a:buFontTx/>
              <a:buAutoNum type="arabicPeriod"/>
            </a:pPr>
            <a:endParaRPr lang="sl-SI" sz="1300" b="1" u="sng" dirty="0">
              <a:latin typeface="Tahoma" pitchFamily="34" charset="0"/>
            </a:endParaRPr>
          </a:p>
          <a:p>
            <a:pPr marL="457200" indent="-457200">
              <a:lnSpc>
                <a:spcPct val="80000"/>
              </a:lnSpc>
            </a:pPr>
            <a:r>
              <a:rPr lang="sl-SI" sz="2100" dirty="0">
                <a:latin typeface="Tahoma" pitchFamily="34" charset="0"/>
              </a:rPr>
              <a:t>DRUGO BRANJE – učno snov deliš na posamezne dele – poglavja, odstavke, kitice – in si ob tem </a:t>
            </a:r>
            <a:r>
              <a:rPr lang="sl-SI" sz="2100" u="sng" dirty="0">
                <a:latin typeface="Tahoma" pitchFamily="34" charset="0"/>
              </a:rPr>
              <a:t>delaš izpiske</a:t>
            </a:r>
            <a:r>
              <a:rPr lang="sl-SI" sz="2100" dirty="0">
                <a:latin typeface="Tahoma" pitchFamily="34" charset="0"/>
              </a:rPr>
              <a:t>. Izpišeš le ključne postavke. Če je le mogoče, </a:t>
            </a:r>
            <a:r>
              <a:rPr lang="sl-SI" sz="2100" u="sng" dirty="0">
                <a:latin typeface="Tahoma" pitchFamily="34" charset="0"/>
              </a:rPr>
              <a:t>rišeš miselni vzorec!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sl-SI" sz="1300" b="1" u="sng" dirty="0">
                <a:latin typeface="Tahoma" pitchFamily="34" charset="0"/>
              </a:rPr>
              <a:t>2. Branje – učno snov pripravimo za “skladiščenje” v našem spominu</a:t>
            </a:r>
          </a:p>
          <a:p>
            <a:pPr marL="457200" indent="-457200">
              <a:lnSpc>
                <a:spcPct val="80000"/>
              </a:lnSpc>
            </a:pPr>
            <a:endParaRPr lang="sl-SI" sz="1300" b="1" u="sng" dirty="0">
              <a:latin typeface="Tahoma" pitchFamily="34" charset="0"/>
            </a:endParaRPr>
          </a:p>
          <a:p>
            <a:pPr marL="457200" indent="-457200">
              <a:lnSpc>
                <a:spcPct val="80000"/>
              </a:lnSpc>
            </a:pPr>
            <a:r>
              <a:rPr lang="sl-SI" sz="2100" dirty="0">
                <a:latin typeface="Tahoma" pitchFamily="34" charset="0"/>
              </a:rPr>
              <a:t>TRETJE BRANJE – z očmi drsiš po izpiskih (ali miselnem vzorcu) in iz ključnih točk oblikuješ stavke; ob tem dodajaš vse svoje dotedanje znanje o neki snovi. </a:t>
            </a:r>
            <a:r>
              <a:rPr lang="sl-SI" sz="2100" u="sng" dirty="0">
                <a:latin typeface="Tahoma" pitchFamily="34" charset="0"/>
              </a:rPr>
              <a:t>Polglasno govoriš!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sl-SI" sz="1300" b="1" u="sng" dirty="0">
                <a:latin typeface="Tahoma" pitchFamily="34" charset="0"/>
              </a:rPr>
              <a:t>3. Branje – je že oddajanje in uporaba tega znanja</a:t>
            </a:r>
          </a:p>
        </p:txBody>
      </p:sp>
      <p:pic>
        <p:nvPicPr>
          <p:cNvPr id="4" name="Picture 5" descr="C:\Users\boris\AppData\Local\Microsoft\Windows\Temporary Internet Files\Content.IE5\ZMDE3NUG\reading3[1]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9149698" y="5096942"/>
            <a:ext cx="1518303" cy="1761059"/>
          </a:xfrm>
          <a:prstGeom prst="rect">
            <a:avLst/>
          </a:prstGeom>
          <a:noFill/>
        </p:spPr>
      </p:pic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AE3DFDA1-33CB-45C9-A1E1-8AD44DF53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00271" y="154329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75520" y="5003800"/>
            <a:ext cx="8568952" cy="1371600"/>
          </a:xfrm>
        </p:spPr>
        <p:txBody>
          <a:bodyPr/>
          <a:lstStyle/>
          <a:p>
            <a:pPr eaLnBrk="1" hangingPunct="1"/>
            <a:r>
              <a:rPr lang="sl-SI" dirty="0"/>
              <a:t> </a:t>
            </a:r>
          </a:p>
          <a:p>
            <a:pPr eaLnBrk="1" hangingPunct="1"/>
            <a:r>
              <a:rPr lang="sl-SI" sz="1400" dirty="0"/>
              <a:t>Pripravila: Andreja Rade, ŠSD / OŠ Stari trg ob Kolpi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55840" y="2852936"/>
            <a:ext cx="5688632" cy="1944216"/>
          </a:xfrm>
          <a:solidFill>
            <a:srgbClr val="AEF0C9"/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sl-SI" sz="2800" dirty="0">
                <a:solidFill>
                  <a:srgbClr val="FF0000"/>
                </a:solidFill>
              </a:rPr>
              <a:t>USPEŠNO UČENJE DOMA (2) </a:t>
            </a:r>
            <a:br>
              <a:rPr lang="sl-SI" sz="3200" dirty="0"/>
            </a:br>
            <a:br>
              <a:rPr lang="sl-SI" sz="3200" dirty="0"/>
            </a:br>
            <a:r>
              <a:rPr lang="sl-SI" sz="2200" dirty="0">
                <a:solidFill>
                  <a:srgbClr val="0070C0"/>
                </a:solidFill>
              </a:rPr>
              <a:t>“Ostanimo doma.”</a:t>
            </a:r>
          </a:p>
        </p:txBody>
      </p:sp>
      <p:pic>
        <p:nvPicPr>
          <p:cNvPr id="11268" name="Picture 5" descr="Untitled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5522" y="2852937"/>
            <a:ext cx="2880319" cy="192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4" descr="OS STARI TRG COLOR JPG (1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1584" y="476672"/>
            <a:ext cx="1439862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66D45F3B-EBFC-4CF5-BC6F-B7B85DB6A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80377" y="40466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536" y="1052736"/>
            <a:ext cx="8229600" cy="710952"/>
          </a:xfrm>
          <a:solidFill>
            <a:srgbClr val="C7F9BD"/>
          </a:solidFill>
        </p:spPr>
        <p:txBody>
          <a:bodyPr>
            <a:normAutofit/>
          </a:bodyPr>
          <a:lstStyle/>
          <a:p>
            <a:pPr eaLnBrk="1" hangingPunct="1"/>
            <a:r>
              <a:rPr lang="sl-SI" sz="2800" dirty="0" err="1">
                <a:solidFill>
                  <a:srgbClr val="FF0000"/>
                </a:solidFill>
                <a:latin typeface="Arial Black" pitchFamily="34" charset="0"/>
              </a:rPr>
              <a:t>Pomnenje</a:t>
            </a:r>
            <a:r>
              <a:rPr lang="sl-SI" sz="2800" dirty="0">
                <a:solidFill>
                  <a:srgbClr val="FF0000"/>
                </a:solidFill>
                <a:latin typeface="Arial Black" pitchFamily="34" charset="0"/>
              </a:rPr>
              <a:t> in pozabljanje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63750" y="1905000"/>
            <a:ext cx="4413250" cy="4114800"/>
          </a:xfrm>
        </p:spPr>
        <p:txBody>
          <a:bodyPr>
            <a:normAutofit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sl-SI" sz="2600" dirty="0"/>
              <a:t>   </a:t>
            </a:r>
          </a:p>
          <a:p>
            <a:pPr eaLnBrk="1" hangingPunct="1">
              <a:buFont typeface="Wingdings" pitchFamily="2" charset="2"/>
              <a:buNone/>
            </a:pPr>
            <a:r>
              <a:rPr lang="sl-SI" sz="2600" dirty="0">
                <a:latin typeface="Arial Black" pitchFamily="34" charset="0"/>
              </a:rPr>
              <a:t>   Od enournega učenja - </a:t>
            </a:r>
            <a:r>
              <a:rPr lang="sl-SI" sz="2600" u="sng" dirty="0">
                <a:latin typeface="Arial Black" pitchFamily="34" charset="0"/>
              </a:rPr>
              <a:t>pozabimo v 24 urah -</a:t>
            </a:r>
            <a:r>
              <a:rPr lang="sl-SI" u="sng" dirty="0">
                <a:latin typeface="Arial Black" pitchFamily="34" charset="0"/>
              </a:rPr>
              <a:t> </a:t>
            </a:r>
            <a:r>
              <a:rPr lang="sl-SI" sz="2600" u="sng" dirty="0">
                <a:latin typeface="Arial Black" pitchFamily="34" charset="0"/>
              </a:rPr>
              <a:t>80% podrobnosti</a:t>
            </a:r>
            <a:r>
              <a:rPr lang="sl-SI" dirty="0">
                <a:latin typeface="Arial Black" pitchFamily="34" charset="0"/>
              </a:rPr>
              <a:t>.</a:t>
            </a:r>
            <a:endParaRPr lang="sl-SI" sz="2600" dirty="0">
              <a:latin typeface="Arial Black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sl-SI" dirty="0">
                <a:latin typeface="Arial Black" pitchFamily="34" charset="0"/>
              </a:rPr>
              <a:t>   T</a:t>
            </a:r>
            <a:r>
              <a:rPr lang="sl-SI" sz="2600" dirty="0">
                <a:latin typeface="Arial Black" pitchFamily="34" charset="0"/>
              </a:rPr>
              <a:t>ako hud padec </a:t>
            </a:r>
          </a:p>
          <a:p>
            <a:pPr eaLnBrk="1" hangingPunct="1">
              <a:buFont typeface="Wingdings" pitchFamily="2" charset="2"/>
              <a:buNone/>
            </a:pPr>
            <a:r>
              <a:rPr lang="sl-SI" sz="2600" dirty="0">
                <a:latin typeface="Arial Black" pitchFamily="34" charset="0"/>
              </a:rPr>
              <a:t>   pomnjenja lahko </a:t>
            </a:r>
            <a:r>
              <a:rPr lang="sl-SI" sz="2600" u="sng" dirty="0">
                <a:latin typeface="Arial Black" pitchFamily="34" charset="0"/>
              </a:rPr>
              <a:t>preprečimo</a:t>
            </a:r>
            <a:r>
              <a:rPr lang="sl-SI" sz="2600" dirty="0">
                <a:latin typeface="Arial Black" pitchFamily="34" charset="0"/>
              </a:rPr>
              <a:t> le </a:t>
            </a:r>
            <a:r>
              <a:rPr lang="sl-SI" sz="2600" u="sng" dirty="0">
                <a:latin typeface="Arial Black" pitchFamily="34" charset="0"/>
              </a:rPr>
              <a:t>s primernimi tehnikami ponavljanja.</a:t>
            </a:r>
          </a:p>
        </p:txBody>
      </p:sp>
      <p:pic>
        <p:nvPicPr>
          <p:cNvPr id="32772" name="Picture 5" descr="MC900438746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800850" y="1905000"/>
            <a:ext cx="3086100" cy="4114800"/>
          </a:xfrm>
        </p:spPr>
      </p:pic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567E4194-B420-4EB9-94BF-4E49DD30BF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89766" y="237041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423592" y="274638"/>
            <a:ext cx="7025208" cy="121014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l-SI" sz="4000" dirty="0"/>
              <a:t>VESELJE DO UČENJA</a:t>
            </a:r>
          </a:p>
        </p:txBody>
      </p:sp>
      <p:sp>
        <p:nvSpPr>
          <p:cNvPr id="20483" name="Ograda vsebine 2"/>
          <p:cNvSpPr>
            <a:spLocks noGrp="1"/>
          </p:cNvSpPr>
          <p:nvPr>
            <p:ph idx="1"/>
          </p:nvPr>
        </p:nvSpPr>
        <p:spPr>
          <a:xfrm>
            <a:off x="572494" y="1052737"/>
            <a:ext cx="9339930" cy="5420419"/>
          </a:xfrm>
        </p:spPr>
        <p:txBody>
          <a:bodyPr/>
          <a:lstStyle/>
          <a:p>
            <a:pPr eaLnBrk="1" hangingPunct="1">
              <a:buNone/>
            </a:pPr>
            <a:endParaRPr lang="sl-SI" dirty="0">
              <a:latin typeface="Arial Black" pitchFamily="34" charset="0"/>
            </a:endParaRPr>
          </a:p>
          <a:p>
            <a:pPr eaLnBrk="1" hangingPunct="1"/>
            <a:r>
              <a:rPr lang="sl-SI" u="sng" dirty="0">
                <a:latin typeface="Arial Black" pitchFamily="34" charset="0"/>
              </a:rPr>
              <a:t>Otrok </a:t>
            </a:r>
            <a:r>
              <a:rPr lang="sl-SI" u="sng" dirty="0">
                <a:solidFill>
                  <a:srgbClr val="FF0000"/>
                </a:solidFill>
                <a:latin typeface="Arial Black" pitchFamily="34" charset="0"/>
              </a:rPr>
              <a:t>naj </a:t>
            </a:r>
            <a:r>
              <a:rPr lang="sl-SI" u="sng" dirty="0">
                <a:latin typeface="Arial Black" pitchFamily="34" charset="0"/>
              </a:rPr>
              <a:t>svoje učenje doživlja kot </a:t>
            </a:r>
            <a:r>
              <a:rPr lang="sl-SI" u="sng" dirty="0">
                <a:solidFill>
                  <a:srgbClr val="FF0000"/>
                </a:solidFill>
                <a:latin typeface="Arial Black" pitchFamily="34" charset="0"/>
              </a:rPr>
              <a:t>svojo “lastnino” in življenjsko dolžnost.</a:t>
            </a:r>
          </a:p>
          <a:p>
            <a:pPr eaLnBrk="1" hangingPunct="1"/>
            <a:endParaRPr lang="sl-SI" dirty="0">
              <a:latin typeface="Arial Black" pitchFamily="34" charset="0"/>
            </a:endParaRPr>
          </a:p>
          <a:p>
            <a:pPr eaLnBrk="1" hangingPunct="1"/>
            <a:r>
              <a:rPr lang="sl-SI" u="sng" dirty="0">
                <a:latin typeface="Arial Black" pitchFamily="34" charset="0"/>
              </a:rPr>
              <a:t>Otrok </a:t>
            </a:r>
            <a:r>
              <a:rPr lang="sl-SI" u="sng" dirty="0">
                <a:solidFill>
                  <a:srgbClr val="FF0000"/>
                </a:solidFill>
                <a:latin typeface="Arial Black" pitchFamily="34" charset="0"/>
              </a:rPr>
              <a:t>naj NE </a:t>
            </a:r>
            <a:r>
              <a:rPr lang="sl-SI" u="sng" dirty="0">
                <a:latin typeface="Arial Black" pitchFamily="34" charset="0"/>
              </a:rPr>
              <a:t>doživlja svojega učenja kot </a:t>
            </a:r>
            <a:r>
              <a:rPr lang="sl-SI" u="sng" dirty="0">
                <a:solidFill>
                  <a:srgbClr val="FF0000"/>
                </a:solidFill>
                <a:latin typeface="Arial Black" pitchFamily="34" charset="0"/>
              </a:rPr>
              <a:t>izpolnjevanje volje staršev </a:t>
            </a:r>
            <a:r>
              <a:rPr lang="sl-SI" u="sng" dirty="0">
                <a:latin typeface="Arial Black" pitchFamily="34" charset="0"/>
              </a:rPr>
              <a:t>in učiteljev.</a:t>
            </a:r>
          </a:p>
          <a:p>
            <a:pPr eaLnBrk="1" hangingPunct="1"/>
            <a:endParaRPr lang="sl-SI" u="sng" dirty="0">
              <a:latin typeface="Arial Black" pitchFamily="34" charset="0"/>
            </a:endParaRPr>
          </a:p>
          <a:p>
            <a:pPr eaLnBrk="1" hangingPunct="1"/>
            <a:r>
              <a:rPr lang="sl-SI" u="sng" dirty="0">
                <a:latin typeface="Arial Black" pitchFamily="34" charset="0"/>
              </a:rPr>
              <a:t>Otrok </a:t>
            </a:r>
            <a:r>
              <a:rPr lang="sl-SI" u="sng" dirty="0">
                <a:solidFill>
                  <a:srgbClr val="FF0000"/>
                </a:solidFill>
                <a:latin typeface="Arial Black" pitchFamily="34" charset="0"/>
              </a:rPr>
              <a:t>ima svojo glavo </a:t>
            </a:r>
            <a:r>
              <a:rPr lang="sl-SI" u="sng" dirty="0">
                <a:latin typeface="Arial Black" pitchFamily="34" charset="0"/>
              </a:rPr>
              <a:t>in naj svoje </a:t>
            </a:r>
            <a:r>
              <a:rPr lang="sl-SI" u="sng" dirty="0">
                <a:solidFill>
                  <a:srgbClr val="FF0000"/>
                </a:solidFill>
                <a:latin typeface="Arial Black" pitchFamily="34" charset="0"/>
              </a:rPr>
              <a:t>možgane aktivno uporablja.</a:t>
            </a:r>
          </a:p>
          <a:p>
            <a:pPr eaLnBrk="1" hangingPunct="1"/>
            <a:endParaRPr lang="sl-SI" u="sng" dirty="0"/>
          </a:p>
          <a:p>
            <a:pPr eaLnBrk="1" hangingPunct="1"/>
            <a:endParaRPr lang="sl-SI" u="sng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61757" y="4910170"/>
            <a:ext cx="3347864" cy="1790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2C9BEA72-0562-4A59-B3E3-5A0A1EA865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12425" y="241179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04088"/>
            <a:ext cx="8229600" cy="150077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sl-SI" sz="3200" b="1" dirty="0">
                <a:latin typeface="Tahoma" pitchFamily="34" charset="0"/>
              </a:rPr>
              <a:t>KAKO AKTIVNO UPORABLJAMO NAŠE MOŽGANE</a:t>
            </a:r>
          </a:p>
        </p:txBody>
      </p:sp>
      <p:pic>
        <p:nvPicPr>
          <p:cNvPr id="19459" name="Picture 3" descr="jpuz4">
            <a:hlinkClick r:id="rId5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439816" y="3212976"/>
            <a:ext cx="3334036" cy="2664296"/>
          </a:xfrm>
          <a:ln w="12700">
            <a:solidFill>
              <a:schemeClr val="tx1"/>
            </a:solidFill>
          </a:ln>
        </p:spPr>
      </p:pic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E4623E3D-BC93-40CF-BD88-94D5993E8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0417" y="22402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pull dir="d"/>
    <p:sndAc>
      <p:stSnd>
        <p:snd r:embed="rId4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81200" y="1268760"/>
            <a:ext cx="8305800" cy="1800200"/>
          </a:xfrm>
          <a:solidFill>
            <a:srgbClr val="92D050"/>
          </a:solidFill>
          <a:ln>
            <a:solidFill>
              <a:schemeClr val="tx1"/>
            </a:solidFill>
            <a:prstDash val="solid"/>
          </a:ln>
        </p:spPr>
        <p:txBody>
          <a:bodyPr/>
          <a:lstStyle/>
          <a:p>
            <a:r>
              <a:rPr lang="sl-SI" dirty="0"/>
              <a:t>               </a:t>
            </a:r>
            <a:r>
              <a:rPr lang="sl-SI" b="1" dirty="0">
                <a:solidFill>
                  <a:srgbClr val="FF0000"/>
                </a:solidFill>
              </a:rPr>
              <a:t>PONOVIMO </a:t>
            </a:r>
            <a:r>
              <a:rPr lang="sl-SI" b="1" dirty="0">
                <a:solidFill>
                  <a:srgbClr val="FF0000"/>
                </a:solidFill>
                <a:sym typeface="Wingdings" pitchFamily="2" charset="2"/>
              </a:rPr>
              <a:t></a:t>
            </a:r>
            <a:endParaRPr lang="sl-SI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91544" y="190500"/>
            <a:ext cx="8066856" cy="1136650"/>
          </a:xfrm>
          <a:ln>
            <a:solidFill>
              <a:srgbClr val="FF3300"/>
            </a:solidFill>
          </a:ln>
        </p:spPr>
        <p:txBody>
          <a:bodyPr/>
          <a:lstStyle/>
          <a:p>
            <a:pPr eaLnBrk="1" hangingPunct="1"/>
            <a:r>
              <a:rPr lang="sl-SI" sz="1500" b="1" dirty="0">
                <a:latin typeface="Tahoma" pitchFamily="34" charset="0"/>
              </a:rPr>
              <a:t> Pogoji in priprava</a:t>
            </a:r>
            <a:br>
              <a:rPr lang="sl-SI" sz="1500" b="1" dirty="0">
                <a:latin typeface="Tahoma" pitchFamily="34" charset="0"/>
              </a:rPr>
            </a:br>
            <a:r>
              <a:rPr lang="sl-SI" sz="2900" b="1" dirty="0">
                <a:latin typeface="Tahoma" pitchFamily="34" charset="0"/>
              </a:rPr>
              <a:t>Prostor in čas za učenje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341439"/>
            <a:ext cx="8229600" cy="4784725"/>
          </a:xfrm>
          <a:solidFill>
            <a:srgbClr val="F0F8A6"/>
          </a:solidFill>
          <a:ln>
            <a:solidFill>
              <a:srgbClr val="FF3300"/>
            </a:solidFill>
          </a:ln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endParaRPr lang="sl-SI" sz="2500" dirty="0"/>
          </a:p>
          <a:p>
            <a:pPr eaLnBrk="1" hangingPunct="1">
              <a:lnSpc>
                <a:spcPct val="90000"/>
              </a:lnSpc>
            </a:pPr>
            <a:r>
              <a:rPr lang="sl-SI" sz="1900" u="sng" dirty="0">
                <a:latin typeface="Tahoma" pitchFamily="34" charset="0"/>
              </a:rPr>
              <a:t>1. pravilo</a:t>
            </a:r>
            <a:r>
              <a:rPr lang="sl-SI" sz="2500" dirty="0">
                <a:latin typeface="Tahoma" pitchFamily="34" charset="0"/>
              </a:rPr>
              <a:t>: </a:t>
            </a:r>
            <a:r>
              <a:rPr lang="sl-SI" sz="2500" b="1" dirty="0">
                <a:latin typeface="Tahoma" pitchFamily="34" charset="0"/>
              </a:rPr>
              <a:t>UREDI SI DELOVNO MIZO</a:t>
            </a:r>
            <a:r>
              <a:rPr lang="sl-SI" sz="2500" dirty="0">
                <a:latin typeface="Tahoma" pitchFamily="34" charset="0"/>
              </a:rPr>
              <a:t> – na tvoji mizi naj ne bodo stvari, ki te privlačijo bolj kot učenje. Za vse konjičke bo še dovolj časa po končanem učenju.</a:t>
            </a:r>
          </a:p>
          <a:p>
            <a:pPr eaLnBrk="1" hangingPunct="1">
              <a:lnSpc>
                <a:spcPct val="90000"/>
              </a:lnSpc>
            </a:pPr>
            <a:endParaRPr lang="sl-SI" sz="2500" dirty="0">
              <a:latin typeface="Tahom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l-SI" sz="1600" u="sng" dirty="0">
                <a:latin typeface="Tahoma" pitchFamily="34" charset="0"/>
              </a:rPr>
              <a:t>2. pravilo</a:t>
            </a:r>
            <a:r>
              <a:rPr lang="sl-SI" sz="2500" dirty="0">
                <a:latin typeface="Tahoma" pitchFamily="34" charset="0"/>
              </a:rPr>
              <a:t>: </a:t>
            </a:r>
            <a:r>
              <a:rPr lang="sl-SI" sz="2500" b="1" dirty="0">
                <a:latin typeface="Tahoma" pitchFamily="34" charset="0"/>
              </a:rPr>
              <a:t>PRIPRAVI SI DELOVNI PROSTOR</a:t>
            </a:r>
            <a:r>
              <a:rPr lang="sl-SI" sz="2500" dirty="0">
                <a:latin typeface="Tahoma" pitchFamily="34" charset="0"/>
              </a:rPr>
              <a:t> – prostor naj bo miren, prezračen, svetel in poln virov znanja, ki so ti v pomoč </a:t>
            </a:r>
            <a:r>
              <a:rPr lang="sl-SI" sz="1000" dirty="0">
                <a:latin typeface="Tahoma" pitchFamily="34" charset="0"/>
              </a:rPr>
              <a:t>(enciklopedije, leksikoni, tabele…)</a:t>
            </a:r>
          </a:p>
          <a:p>
            <a:pPr eaLnBrk="1" hangingPunct="1">
              <a:lnSpc>
                <a:spcPct val="90000"/>
              </a:lnSpc>
            </a:pPr>
            <a:endParaRPr lang="sl-SI" sz="1000" dirty="0">
              <a:latin typeface="Tahoma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l-SI" sz="1000" dirty="0">
              <a:latin typeface="Tahom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l-SI" sz="1600" u="sng" dirty="0">
                <a:latin typeface="Tahoma" pitchFamily="34" charset="0"/>
              </a:rPr>
              <a:t>3. pravilo</a:t>
            </a:r>
            <a:r>
              <a:rPr lang="sl-SI" sz="2500" dirty="0">
                <a:latin typeface="Tahoma" pitchFamily="34" charset="0"/>
              </a:rPr>
              <a:t>: </a:t>
            </a:r>
            <a:r>
              <a:rPr lang="sl-SI" sz="2500" b="1" dirty="0">
                <a:latin typeface="Tahoma" pitchFamily="34" charset="0"/>
              </a:rPr>
              <a:t>IZBERI NAJPRIMERNEJŠI ČAS UČENJA</a:t>
            </a:r>
            <a:r>
              <a:rPr lang="sl-SI" sz="2500" dirty="0">
                <a:latin typeface="Tahoma" pitchFamily="34" charset="0"/>
              </a:rPr>
              <a:t> – prisluhni sebi in svoji naravi in izberi tebi najbolj primeren čas.</a:t>
            </a:r>
          </a:p>
          <a:p>
            <a:pPr eaLnBrk="1" hangingPunct="1">
              <a:lnSpc>
                <a:spcPct val="90000"/>
              </a:lnSpc>
            </a:pPr>
            <a:r>
              <a:rPr lang="sl-SI" sz="600" dirty="0">
                <a:latin typeface="Tahoma" pitchFamily="34" charset="0"/>
              </a:rPr>
              <a:t>(glej str. 26 in 27, Učim se učiti)</a:t>
            </a:r>
          </a:p>
        </p:txBody>
      </p:sp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FB8EFEB9-5416-4E23-8806-57B21BB98E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14719" y="161797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>
          <a:xfrm>
            <a:off x="2567608" y="476672"/>
            <a:ext cx="7490792" cy="1080120"/>
          </a:xfrm>
        </p:spPr>
        <p:txBody>
          <a:bodyPr/>
          <a:lstStyle/>
          <a:p>
            <a:pPr eaLnBrk="1" hangingPunct="1"/>
            <a:r>
              <a:rPr lang="sl-SI" sz="1700" b="1" dirty="0">
                <a:latin typeface="Tahoma" pitchFamily="34" charset="0"/>
              </a:rPr>
              <a:t>Pogoji in priprava</a:t>
            </a:r>
            <a:br>
              <a:rPr lang="sl-SI" sz="1700" b="1" dirty="0">
                <a:latin typeface="Tahoma" pitchFamily="34" charset="0"/>
              </a:rPr>
            </a:br>
            <a:r>
              <a:rPr lang="sl-SI" sz="3300" b="1" dirty="0">
                <a:latin typeface="Tahoma" pitchFamily="34" charset="0"/>
              </a:rPr>
              <a:t>Prostor in čas za učenje</a:t>
            </a:r>
          </a:p>
        </p:txBody>
      </p:sp>
      <p:sp>
        <p:nvSpPr>
          <p:cNvPr id="2355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208214" y="2132856"/>
            <a:ext cx="4268787" cy="3886944"/>
          </a:xfrm>
        </p:spPr>
        <p:txBody>
          <a:bodyPr/>
          <a:lstStyle/>
          <a:p>
            <a:pPr eaLnBrk="1" hangingPunct="1"/>
            <a:r>
              <a:rPr lang="sl-SI" sz="2100" u="sng" dirty="0">
                <a:latin typeface="Tahoma" pitchFamily="34" charset="0"/>
              </a:rPr>
              <a:t>1. pravilo</a:t>
            </a:r>
            <a:r>
              <a:rPr lang="sl-SI" sz="2900" dirty="0">
                <a:latin typeface="Tahoma" pitchFamily="34" charset="0"/>
              </a:rPr>
              <a:t>: </a:t>
            </a:r>
            <a:r>
              <a:rPr lang="sl-SI" sz="2900" b="1" dirty="0">
                <a:latin typeface="Tahoma" pitchFamily="34" charset="0"/>
              </a:rPr>
              <a:t>UREDI SI DELOVNO MIZO</a:t>
            </a:r>
            <a:r>
              <a:rPr lang="sl-SI" sz="2900" dirty="0">
                <a:latin typeface="Tahoma" pitchFamily="34" charset="0"/>
              </a:rPr>
              <a:t> – na tvoji mizi naj ne bodo stvari, ki te privlačijo bolj kot učenje. Za vse konjičke bo še dovolj časa po končanem učenju.</a:t>
            </a:r>
          </a:p>
          <a:p>
            <a:pPr eaLnBrk="1" hangingPunct="1"/>
            <a:endParaRPr lang="sl-SI" sz="2900" dirty="0">
              <a:latin typeface="Tahoma" pitchFamily="34" charset="0"/>
            </a:endParaRPr>
          </a:p>
          <a:p>
            <a:pPr eaLnBrk="1" hangingPunct="1"/>
            <a:endParaRPr lang="sl-SI" sz="2600" dirty="0"/>
          </a:p>
        </p:txBody>
      </p:sp>
      <p:pic>
        <p:nvPicPr>
          <p:cNvPr id="23556" name="Picture 7" descr="MC900056928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7294474" y="3278422"/>
            <a:ext cx="1794053" cy="1169518"/>
          </a:xfrm>
        </p:spPr>
      </p:pic>
      <p:pic>
        <p:nvPicPr>
          <p:cNvPr id="3" name="7">
            <a:hlinkClick r:id="" action="ppaction://media"/>
            <a:extLst>
              <a:ext uri="{FF2B5EF4-FFF2-40B4-BE49-F238E27FC236}">
                <a16:creationId xmlns:a16="http://schemas.microsoft.com/office/drawing/2014/main" id="{CBA10DCB-056F-4AE9-A90E-6DC9F2D693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68409" y="116633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2567608" y="190500"/>
            <a:ext cx="7490792" cy="1510308"/>
          </a:xfrm>
        </p:spPr>
        <p:txBody>
          <a:bodyPr/>
          <a:lstStyle/>
          <a:p>
            <a:pPr eaLnBrk="1" hangingPunct="1"/>
            <a:r>
              <a:rPr lang="sl-SI" sz="3300" b="1" dirty="0">
                <a:latin typeface="Tahoma" pitchFamily="34" charset="0"/>
              </a:rPr>
              <a:t>Prostor in čas za učenje</a:t>
            </a:r>
          </a:p>
        </p:txBody>
      </p:sp>
      <p:sp>
        <p:nvSpPr>
          <p:cNvPr id="2457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208214" y="1988840"/>
            <a:ext cx="4268787" cy="4030960"/>
          </a:xfrm>
        </p:spPr>
        <p:txBody>
          <a:bodyPr/>
          <a:lstStyle/>
          <a:p>
            <a:pPr eaLnBrk="1" hangingPunct="1"/>
            <a:endParaRPr lang="sl-SI" sz="1800" u="sng" dirty="0">
              <a:latin typeface="Tahoma" pitchFamily="34" charset="0"/>
            </a:endParaRPr>
          </a:p>
          <a:p>
            <a:pPr eaLnBrk="1" hangingPunct="1"/>
            <a:r>
              <a:rPr lang="sl-SI" sz="1800" u="sng" dirty="0">
                <a:latin typeface="Tahoma" pitchFamily="34" charset="0"/>
              </a:rPr>
              <a:t>2. pravilo</a:t>
            </a:r>
            <a:r>
              <a:rPr lang="sl-SI" sz="2900" dirty="0">
                <a:latin typeface="Tahoma" pitchFamily="34" charset="0"/>
              </a:rPr>
              <a:t>: </a:t>
            </a:r>
            <a:r>
              <a:rPr lang="sl-SI" sz="2900" b="1" dirty="0">
                <a:latin typeface="Tahoma" pitchFamily="34" charset="0"/>
              </a:rPr>
              <a:t>PRIPRAVI SI DELOVNI PROSTOR</a:t>
            </a:r>
            <a:r>
              <a:rPr lang="sl-SI" sz="2900" dirty="0">
                <a:latin typeface="Tahoma" pitchFamily="34" charset="0"/>
              </a:rPr>
              <a:t> – prostor naj bo miren, prezračen, svetel in poln virov znanja, ki so ti v pomoč </a:t>
            </a:r>
            <a:r>
              <a:rPr lang="sl-SI" sz="1200" dirty="0">
                <a:latin typeface="Tahoma" pitchFamily="34" charset="0"/>
              </a:rPr>
              <a:t>(enciklopedije, leksikoni, tabele…)</a:t>
            </a:r>
          </a:p>
          <a:p>
            <a:pPr eaLnBrk="1" hangingPunct="1"/>
            <a:endParaRPr lang="sl-SI" sz="2600" dirty="0"/>
          </a:p>
        </p:txBody>
      </p:sp>
      <p:pic>
        <p:nvPicPr>
          <p:cNvPr id="24580" name="Picture 7" descr="MP900422793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29401" y="2132856"/>
            <a:ext cx="3787775" cy="3816424"/>
          </a:xfrm>
        </p:spPr>
      </p:pic>
    </p:spTree>
  </p:cSld>
  <p:clrMapOvr>
    <a:masterClrMapping/>
  </p:clrMapOvr>
  <p:transition>
    <p:pull dir="d"/>
  </p:transition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533</Words>
  <Application>Microsoft Office PowerPoint</Application>
  <PresentationFormat>Širokozaslonsko</PresentationFormat>
  <Paragraphs>54</Paragraphs>
  <Slides>12</Slides>
  <Notes>0</Notes>
  <HiddenSlides>0</HiddenSlides>
  <MMClips>8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Tahoma</vt:lpstr>
      <vt:lpstr>Wingdings</vt:lpstr>
      <vt:lpstr>Officeova tema</vt:lpstr>
      <vt:lpstr>PowerPointova predstavitev</vt:lpstr>
      <vt:lpstr>USPEŠNO UČENJE DOMA (2)   “Ostanimo doma.”</vt:lpstr>
      <vt:lpstr>Pomnenje in pozabljanje</vt:lpstr>
      <vt:lpstr>VESELJE DO UČENJA</vt:lpstr>
      <vt:lpstr>KAKO AKTIVNO UPORABLJAMO NAŠE MOŽGANE</vt:lpstr>
      <vt:lpstr>               PONOVIMO </vt:lpstr>
      <vt:lpstr> Pogoji in priprava Prostor in čas za učenje</vt:lpstr>
      <vt:lpstr>Pogoji in priprava Prostor in čas za učenje</vt:lpstr>
      <vt:lpstr>Prostor in čas za učenje</vt:lpstr>
      <vt:lpstr>Prostor in čas za učenje</vt:lpstr>
      <vt:lpstr>ZA UČENJE JE POMEMBNO BRANJE</vt:lpstr>
      <vt:lpstr>   UČENJE IN METODA BRANJA (PV3P)    ZA ZAPOMNITEV: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Uporabnik</dc:creator>
  <cp:lastModifiedBy>Uporabnik</cp:lastModifiedBy>
  <cp:revision>1</cp:revision>
  <dcterms:created xsi:type="dcterms:W3CDTF">2020-11-18T22:34:13Z</dcterms:created>
  <dcterms:modified xsi:type="dcterms:W3CDTF">2020-11-18T22:35:45Z</dcterms:modified>
</cp:coreProperties>
</file>